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46" r:id="rId2"/>
    <p:sldId id="347" r:id="rId3"/>
    <p:sldId id="348" r:id="rId4"/>
    <p:sldId id="349" r:id="rId5"/>
    <p:sldId id="350" r:id="rId6"/>
    <p:sldId id="351" r:id="rId7"/>
    <p:sldId id="352" r:id="rId8"/>
    <p:sldId id="353" r:id="rId9"/>
    <p:sldId id="354" r:id="rId10"/>
    <p:sldId id="363" r:id="rId11"/>
    <p:sldId id="355" r:id="rId12"/>
    <p:sldId id="356" r:id="rId13"/>
    <p:sldId id="357" r:id="rId14"/>
    <p:sldId id="358" r:id="rId15"/>
    <p:sldId id="359" r:id="rId16"/>
    <p:sldId id="361" r:id="rId17"/>
    <p:sldId id="362" r:id="rId18"/>
    <p:sldId id="360" r:id="rId19"/>
    <p:sldId id="267" r:id="rId20"/>
    <p:sldId id="282" r:id="rId21"/>
    <p:sldId id="283" r:id="rId22"/>
    <p:sldId id="284" r:id="rId23"/>
    <p:sldId id="285" r:id="rId24"/>
    <p:sldId id="287" r:id="rId25"/>
    <p:sldId id="288" r:id="rId26"/>
    <p:sldId id="289" r:id="rId27"/>
    <p:sldId id="290" r:id="rId28"/>
    <p:sldId id="291" r:id="rId29"/>
    <p:sldId id="292" r:id="rId30"/>
    <p:sldId id="293" r:id="rId31"/>
    <p:sldId id="294" r:id="rId32"/>
    <p:sldId id="342"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270" r:id="rId47"/>
    <p:sldId id="313" r:id="rId48"/>
    <p:sldId id="343" r:id="rId49"/>
    <p:sldId id="260" r:id="rId50"/>
    <p:sldId id="275" r:id="rId51"/>
    <p:sldId id="345" r:id="rId52"/>
    <p:sldId id="263" r:id="rId53"/>
  </p:sldIdLst>
  <p:sldSz cx="1440021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31" autoAdjust="0"/>
    <p:restoredTop sz="94414" autoAdjust="0"/>
  </p:normalViewPr>
  <p:slideViewPr>
    <p:cSldViewPr snapToGrid="0">
      <p:cViewPr varScale="1">
        <p:scale>
          <a:sx n="100" d="100"/>
          <a:sy n="100" d="100"/>
        </p:scale>
        <p:origin x="9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D8FE0-055C-45BF-A177-F1037D18D0ED}" type="datetimeFigureOut">
              <a:rPr lang="en-US" smtClean="0"/>
              <a:t>7/29/2017</a:t>
            </a:fld>
            <a:endParaRPr lang="en-US"/>
          </a:p>
        </p:txBody>
      </p:sp>
      <p:sp>
        <p:nvSpPr>
          <p:cNvPr id="4" name="Slide Image Placeholder 3"/>
          <p:cNvSpPr>
            <a:spLocks noGrp="1" noRot="1" noChangeAspect="1"/>
          </p:cNvSpPr>
          <p:nvPr>
            <p:ph type="sldImg" idx="2"/>
          </p:nvPr>
        </p:nvSpPr>
        <p:spPr>
          <a:xfrm>
            <a:off x="190500" y="1143000"/>
            <a:ext cx="6477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8FFD0-C760-4371-B8D2-0F3F950F2116}" type="slidenum">
              <a:rPr lang="en-US" smtClean="0"/>
              <a:t>‹#›</a:t>
            </a:fld>
            <a:endParaRPr lang="en-US"/>
          </a:p>
        </p:txBody>
      </p:sp>
    </p:spTree>
    <p:extLst>
      <p:ext uri="{BB962C8B-B14F-4D97-AF65-F5344CB8AC3E}">
        <p14:creationId xmlns:p14="http://schemas.microsoft.com/office/powerpoint/2010/main" val="4179972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Hi, guys.</a:t>
            </a:r>
          </a:p>
          <a:p>
            <a:r>
              <a:rPr lang="en-US" dirty="0"/>
              <a:t>I am </a:t>
            </a:r>
            <a:r>
              <a:rPr lang="en-US" dirty="0" err="1"/>
              <a:t>juyoung</a:t>
            </a:r>
            <a:r>
              <a:rPr lang="en-US" dirty="0"/>
              <a:t> An, who is computer scientist and I am Yi </a:t>
            </a:r>
            <a:r>
              <a:rPr lang="en-US" dirty="0" err="1"/>
              <a:t>bu</a:t>
            </a:r>
            <a:r>
              <a:rPr lang="en-US" dirty="0"/>
              <a:t>, who is humanist.</a:t>
            </a:r>
          </a:p>
          <a:p>
            <a:r>
              <a:rPr lang="en-US" dirty="0"/>
              <a:t>So do you remember the controversy we’ve had last time?</a:t>
            </a:r>
          </a:p>
          <a:p>
            <a:endParaRPr lang="en-US" dirty="0"/>
          </a:p>
          <a:p>
            <a:r>
              <a:rPr lang="en-US" dirty="0"/>
              <a:t>I argued that if I publish a new paper in computer science area, computer scientists will welcome me and cite my paper because they are interested in a new paper.</a:t>
            </a:r>
          </a:p>
          <a:p>
            <a:r>
              <a:rPr lang="en-US" dirty="0"/>
              <a:t>However, the humanist Yi </a:t>
            </a:r>
            <a:r>
              <a:rPr lang="en-US" dirty="0" err="1"/>
              <a:t>bu</a:t>
            </a:r>
            <a:r>
              <a:rPr lang="en-US" dirty="0"/>
              <a:t> said that they will not be interested in my paper because in his area, scholars do not care about new paper and just cite the papers which have already got many citations. So, we tried to find the  winner of this controversy by using preferential attachment of citation network.</a:t>
            </a:r>
          </a:p>
          <a:p>
            <a:r>
              <a:rPr lang="en-US" dirty="0"/>
              <a:t>If  there is strong tendency of preferential attachment in both computer science and humanities areas,  Yi </a:t>
            </a:r>
            <a:r>
              <a:rPr lang="en-US" dirty="0" err="1"/>
              <a:t>bu</a:t>
            </a:r>
            <a:r>
              <a:rPr lang="en-US" dirty="0"/>
              <a:t> will be the winner because it means that only the papers highly cited are likely to be cited while the new papers that do not have citation are not likely to be cited.</a:t>
            </a:r>
          </a:p>
          <a:p>
            <a:endParaRPr lang="en-US" dirty="0"/>
          </a:p>
          <a:p>
            <a:r>
              <a:rPr lang="en-US" dirty="0"/>
              <a:t>So, let’s see the work we’ve done to decide the winner!</a:t>
            </a:r>
          </a:p>
        </p:txBody>
      </p:sp>
      <p:sp>
        <p:nvSpPr>
          <p:cNvPr id="4" name="Slide Number Placeholder 3"/>
          <p:cNvSpPr>
            <a:spLocks noGrp="1"/>
          </p:cNvSpPr>
          <p:nvPr>
            <p:ph type="sldNum" sz="quarter" idx="10"/>
          </p:nvPr>
        </p:nvSpPr>
        <p:spPr/>
        <p:txBody>
          <a:bodyPr/>
          <a:lstStyle/>
          <a:p>
            <a:fld id="{7A08FFD0-C760-4371-B8D2-0F3F950F2116}" type="slidenum">
              <a:rPr lang="en-US" smtClean="0"/>
              <a:t>1</a:t>
            </a:fld>
            <a:endParaRPr lang="en-US"/>
          </a:p>
        </p:txBody>
      </p:sp>
    </p:spTree>
    <p:extLst>
      <p:ext uri="{BB962C8B-B14F-4D97-AF65-F5344CB8AC3E}">
        <p14:creationId xmlns:p14="http://schemas.microsoft.com/office/powerpoint/2010/main" val="2148857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Let’s assume that </a:t>
            </a:r>
          </a:p>
          <a:p>
            <a:r>
              <a:rPr lang="en-US" dirty="0"/>
              <a:t>The number of new node attached in the nodes which have n degree can be calculated like this.</a:t>
            </a:r>
          </a:p>
        </p:txBody>
      </p:sp>
      <p:sp>
        <p:nvSpPr>
          <p:cNvPr id="4" name="Slide Number Placeholder 3"/>
          <p:cNvSpPr>
            <a:spLocks noGrp="1"/>
          </p:cNvSpPr>
          <p:nvPr>
            <p:ph type="sldNum" sz="quarter" idx="10"/>
          </p:nvPr>
        </p:nvSpPr>
        <p:spPr/>
        <p:txBody>
          <a:bodyPr/>
          <a:lstStyle/>
          <a:p>
            <a:fld id="{7A08FFD0-C760-4371-B8D2-0F3F950F2116}" type="slidenum">
              <a:rPr lang="en-US" smtClean="0"/>
              <a:t>15</a:t>
            </a:fld>
            <a:endParaRPr lang="en-US"/>
          </a:p>
        </p:txBody>
      </p:sp>
    </p:spTree>
    <p:extLst>
      <p:ext uri="{BB962C8B-B14F-4D97-AF65-F5344CB8AC3E}">
        <p14:creationId xmlns:p14="http://schemas.microsoft.com/office/powerpoint/2010/main" val="404681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Let’s assume that </a:t>
            </a:r>
          </a:p>
          <a:p>
            <a:r>
              <a:rPr lang="en-US" dirty="0"/>
              <a:t>The number of new node attached in the nodes which have n degree can be calculated like this.</a:t>
            </a:r>
          </a:p>
        </p:txBody>
      </p:sp>
      <p:sp>
        <p:nvSpPr>
          <p:cNvPr id="4" name="Slide Number Placeholder 3"/>
          <p:cNvSpPr>
            <a:spLocks noGrp="1"/>
          </p:cNvSpPr>
          <p:nvPr>
            <p:ph type="sldNum" sz="quarter" idx="10"/>
          </p:nvPr>
        </p:nvSpPr>
        <p:spPr/>
        <p:txBody>
          <a:bodyPr/>
          <a:lstStyle/>
          <a:p>
            <a:fld id="{7A08FFD0-C760-4371-B8D2-0F3F950F2116}" type="slidenum">
              <a:rPr lang="en-US" smtClean="0"/>
              <a:t>16</a:t>
            </a:fld>
            <a:endParaRPr lang="en-US"/>
          </a:p>
        </p:txBody>
      </p:sp>
    </p:spTree>
    <p:extLst>
      <p:ext uri="{BB962C8B-B14F-4D97-AF65-F5344CB8AC3E}">
        <p14:creationId xmlns:p14="http://schemas.microsoft.com/office/powerpoint/2010/main" val="1482327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Let’s assume that </a:t>
            </a:r>
          </a:p>
          <a:p>
            <a:r>
              <a:rPr lang="en-US" dirty="0"/>
              <a:t>The number of new node attached in the nodes which have n degree can be calculated like this.</a:t>
            </a:r>
          </a:p>
        </p:txBody>
      </p:sp>
      <p:sp>
        <p:nvSpPr>
          <p:cNvPr id="4" name="Slide Number Placeholder 3"/>
          <p:cNvSpPr>
            <a:spLocks noGrp="1"/>
          </p:cNvSpPr>
          <p:nvPr>
            <p:ph type="sldNum" sz="quarter" idx="10"/>
          </p:nvPr>
        </p:nvSpPr>
        <p:spPr/>
        <p:txBody>
          <a:bodyPr/>
          <a:lstStyle/>
          <a:p>
            <a:fld id="{7A08FFD0-C760-4371-B8D2-0F3F950F2116}" type="slidenum">
              <a:rPr lang="en-US" smtClean="0"/>
              <a:t>17</a:t>
            </a:fld>
            <a:endParaRPr lang="en-US"/>
          </a:p>
        </p:txBody>
      </p:sp>
    </p:spTree>
    <p:extLst>
      <p:ext uri="{BB962C8B-B14F-4D97-AF65-F5344CB8AC3E}">
        <p14:creationId xmlns:p14="http://schemas.microsoft.com/office/powerpoint/2010/main" val="323098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08FFD0-C760-4371-B8D2-0F3F950F2116}" type="slidenum">
              <a:rPr lang="en-US" smtClean="0"/>
              <a:t>18</a:t>
            </a:fld>
            <a:endParaRPr lang="en-US"/>
          </a:p>
        </p:txBody>
      </p:sp>
    </p:spTree>
    <p:extLst>
      <p:ext uri="{BB962C8B-B14F-4D97-AF65-F5344CB8AC3E}">
        <p14:creationId xmlns:p14="http://schemas.microsoft.com/office/powerpoint/2010/main" val="2835712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ko-KR" altLang="en-US" dirty="0"/>
              <a:t>일단 설명</a:t>
            </a:r>
            <a:endParaRPr lang="en-US" altLang="ko-KR" dirty="0"/>
          </a:p>
          <a:p>
            <a:r>
              <a:rPr lang="ko-KR" altLang="en-US" dirty="0"/>
              <a:t>동그라미</a:t>
            </a:r>
            <a:r>
              <a:rPr lang="en-US" altLang="ko-KR" dirty="0"/>
              <a:t>/ </a:t>
            </a:r>
            <a:r>
              <a:rPr lang="ko-KR" altLang="en-US" dirty="0"/>
              <a:t>전체적으로 변하는 것</a:t>
            </a:r>
            <a:r>
              <a:rPr lang="en-US" altLang="ko-KR" dirty="0"/>
              <a:t>. (</a:t>
            </a:r>
            <a:r>
              <a:rPr lang="ko-KR" altLang="en-US" dirty="0" err="1"/>
              <a:t>디그리</a:t>
            </a:r>
            <a:r>
              <a:rPr lang="ko-KR" altLang="en-US" dirty="0"/>
              <a:t> 색깔</a:t>
            </a:r>
            <a:r>
              <a:rPr lang="en-US" altLang="ko-KR" dirty="0"/>
              <a:t>)</a:t>
            </a:r>
          </a:p>
          <a:p>
            <a:r>
              <a:rPr lang="ko-KR" altLang="en-US" dirty="0"/>
              <a:t>                심하게 왔다 갔다 하는 것</a:t>
            </a:r>
            <a:r>
              <a:rPr lang="en-US" altLang="ko-KR" dirty="0"/>
              <a:t>. (</a:t>
            </a:r>
            <a:r>
              <a:rPr lang="ko-KR" altLang="en-US" dirty="0"/>
              <a:t>고유 색깔</a:t>
            </a:r>
            <a:r>
              <a:rPr lang="en-US" altLang="ko-KR" dirty="0"/>
              <a:t>)/ Earth Science, Health Professionals, math &amp; Physics</a:t>
            </a:r>
          </a:p>
          <a:p>
            <a:r>
              <a:rPr lang="ko-KR" altLang="en-US" dirty="0"/>
              <a:t>막대기</a:t>
            </a:r>
            <a:r>
              <a:rPr lang="en-US" altLang="ko-KR" dirty="0"/>
              <a:t>/ </a:t>
            </a:r>
            <a:r>
              <a:rPr lang="ko-KR" altLang="en-US" dirty="0"/>
              <a:t>각 분야 간의 대결</a:t>
            </a:r>
            <a:endParaRPr lang="en-US" altLang="ko-KR" dirty="0"/>
          </a:p>
          <a:p>
            <a:r>
              <a:rPr lang="en-US" altLang="ko-KR" dirty="0"/>
              <a:t> (</a:t>
            </a:r>
            <a:r>
              <a:rPr lang="ko-KR" altLang="en-US" dirty="0"/>
              <a:t>나중을 보여주고</a:t>
            </a:r>
            <a:r>
              <a:rPr lang="en-US" altLang="ko-KR" dirty="0"/>
              <a:t>, </a:t>
            </a:r>
            <a:r>
              <a:rPr lang="ko-KR" altLang="en-US" dirty="0"/>
              <a:t>이게 예전엔 어땠는 지</a:t>
            </a:r>
            <a:r>
              <a:rPr lang="en-US" altLang="ko-KR" dirty="0"/>
              <a:t>)</a:t>
            </a:r>
          </a:p>
          <a:p>
            <a:r>
              <a:rPr lang="ko-KR" altLang="en-US" dirty="0"/>
              <a:t>그래프</a:t>
            </a:r>
            <a:r>
              <a:rPr lang="en-US" altLang="ko-KR" dirty="0"/>
              <a:t>/ </a:t>
            </a:r>
            <a:r>
              <a:rPr lang="ko-KR" altLang="en-US" dirty="0"/>
              <a:t>전체적인 크기</a:t>
            </a:r>
            <a:endParaRPr lang="en-US" altLang="ko-KR" dirty="0"/>
          </a:p>
          <a:p>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32</a:t>
            </a:fld>
            <a:endParaRPr lang="en-US"/>
          </a:p>
        </p:txBody>
      </p:sp>
    </p:spTree>
    <p:extLst>
      <p:ext uri="{BB962C8B-B14F-4D97-AF65-F5344CB8AC3E}">
        <p14:creationId xmlns:p14="http://schemas.microsoft.com/office/powerpoint/2010/main" val="373959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37</a:t>
            </a:fld>
            <a:endParaRPr lang="en-US"/>
          </a:p>
        </p:txBody>
      </p:sp>
    </p:spTree>
    <p:extLst>
      <p:ext uri="{BB962C8B-B14F-4D97-AF65-F5344CB8AC3E}">
        <p14:creationId xmlns:p14="http://schemas.microsoft.com/office/powerpoint/2010/main" val="3690044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When you see the loglog plot of preferential attachment , you can see much noise and there is much noise in degree distributions, too.</a:t>
            </a:r>
          </a:p>
          <a:p>
            <a:r>
              <a:rPr lang="en-US" dirty="0"/>
              <a:t>It means that there are some other features which affect on the formation of citation.</a:t>
            </a:r>
          </a:p>
          <a:p>
            <a:r>
              <a:rPr lang="en-US" dirty="0"/>
              <a:t>For example, there are some works that proved the age of paper. In short, as time goes by, the probability a node can be cited get decreased.</a:t>
            </a:r>
          </a:p>
          <a:p>
            <a:r>
              <a:rPr lang="en-US" dirty="0"/>
              <a:t>In addition, there are some papers called as sleeping beauty.</a:t>
            </a:r>
          </a:p>
          <a:p>
            <a:r>
              <a:rPr lang="en-US" dirty="0"/>
              <a:t>It means that a work which has not been popular, but get popular suddenly, at once.</a:t>
            </a:r>
          </a:p>
          <a:p>
            <a:r>
              <a:rPr lang="en-US" dirty="0"/>
              <a:t>To understand citation network of multiple disciplines, such other features should be considered in the future study.</a:t>
            </a:r>
          </a:p>
        </p:txBody>
      </p:sp>
      <p:sp>
        <p:nvSpPr>
          <p:cNvPr id="4" name="Slide Number Placeholder 3"/>
          <p:cNvSpPr>
            <a:spLocks noGrp="1"/>
          </p:cNvSpPr>
          <p:nvPr>
            <p:ph type="sldNum" sz="quarter" idx="10"/>
          </p:nvPr>
        </p:nvSpPr>
        <p:spPr/>
        <p:txBody>
          <a:bodyPr/>
          <a:lstStyle/>
          <a:p>
            <a:fld id="{7A08FFD0-C760-4371-B8D2-0F3F950F2116}" type="slidenum">
              <a:rPr lang="en-US" smtClean="0"/>
              <a:t>46</a:t>
            </a:fld>
            <a:endParaRPr lang="en-US"/>
          </a:p>
        </p:txBody>
      </p:sp>
    </p:spTree>
    <p:extLst>
      <p:ext uri="{BB962C8B-B14F-4D97-AF65-F5344CB8AC3E}">
        <p14:creationId xmlns:p14="http://schemas.microsoft.com/office/powerpoint/2010/main" val="1110417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So, here is the important conclusion.</a:t>
            </a:r>
          </a:p>
          <a:p>
            <a:r>
              <a:rPr lang="en-US" dirty="0"/>
              <a:t>These are assertions made by me and Yi bu.</a:t>
            </a:r>
          </a:p>
          <a:p>
            <a:r>
              <a:rPr lang="en-US" dirty="0"/>
              <a:t>Let’s check it! </a:t>
            </a:r>
          </a:p>
        </p:txBody>
      </p:sp>
      <p:sp>
        <p:nvSpPr>
          <p:cNvPr id="4" name="Slide Number Placeholder 3"/>
          <p:cNvSpPr>
            <a:spLocks noGrp="1"/>
          </p:cNvSpPr>
          <p:nvPr>
            <p:ph type="sldNum" sz="quarter" idx="10"/>
          </p:nvPr>
        </p:nvSpPr>
        <p:spPr/>
        <p:txBody>
          <a:bodyPr/>
          <a:lstStyle/>
          <a:p>
            <a:fld id="{7A08FFD0-C760-4371-B8D2-0F3F950F2116}" type="slidenum">
              <a:rPr lang="en-US" smtClean="0"/>
              <a:t>47</a:t>
            </a:fld>
            <a:endParaRPr lang="en-US"/>
          </a:p>
        </p:txBody>
      </p:sp>
    </p:spTree>
    <p:extLst>
      <p:ext uri="{BB962C8B-B14F-4D97-AF65-F5344CB8AC3E}">
        <p14:creationId xmlns:p14="http://schemas.microsoft.com/office/powerpoint/2010/main" val="2158279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48</a:t>
            </a:fld>
            <a:endParaRPr lang="en-US"/>
          </a:p>
        </p:txBody>
      </p:sp>
    </p:spTree>
    <p:extLst>
      <p:ext uri="{BB962C8B-B14F-4D97-AF65-F5344CB8AC3E}">
        <p14:creationId xmlns:p14="http://schemas.microsoft.com/office/powerpoint/2010/main" val="313780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Numerical data for the distribution of citations are examined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papers published in 1981</a:t>
            </a:r>
          </a:p>
          <a:p>
            <a:r>
              <a:rPr lang="en-US" sz="1200" kern="1200" dirty="0">
                <a:solidFill>
                  <a:schemeClr val="tx1"/>
                </a:solidFill>
                <a:effectLst/>
                <a:latin typeface="+mn-lt"/>
                <a:ea typeface="+mn-ea"/>
                <a:cs typeface="+mn-cs"/>
              </a:rPr>
              <a:t>in journals which are catalogued by the Institute for </a:t>
            </a:r>
            <a:r>
              <a:rPr lang="en-US" sz="1200" kern="1200" dirty="0" err="1">
                <a:solidFill>
                  <a:schemeClr val="tx1"/>
                </a:solidFill>
                <a:effectLst/>
                <a:latin typeface="+mn-lt"/>
                <a:ea typeface="+mn-ea"/>
                <a:cs typeface="+mn-cs"/>
              </a:rPr>
              <a:t>Scienti</a:t>
            </a:r>
            <a:r>
              <a:rPr lang="en-US" sz="1200" kern="1200" dirty="0">
                <a:solidFill>
                  <a:schemeClr val="tx1"/>
                </a:solidFill>
                <a:effectLst/>
                <a:latin typeface="+mn-lt"/>
                <a:ea typeface="+mn-ea"/>
                <a:cs typeface="+mn-cs"/>
              </a:rPr>
              <a:t> c Information (783,339 papers) and (ii) 20</a:t>
            </a:r>
          </a:p>
          <a:p>
            <a:r>
              <a:rPr lang="en-US" sz="1200" kern="1200" dirty="0">
                <a:solidFill>
                  <a:schemeClr val="tx1"/>
                </a:solidFill>
                <a:effectLst/>
                <a:latin typeface="+mn-lt"/>
                <a:ea typeface="+mn-ea"/>
                <a:cs typeface="+mn-cs"/>
              </a:rPr>
              <a:t>years of publications in Physical Review D, vols. 11-50 (24,296 papers). A </a:t>
            </a:r>
            <a:r>
              <a:rPr lang="en-US" sz="1200" kern="1200" dirty="0" err="1">
                <a:solidFill>
                  <a:schemeClr val="tx1"/>
                </a:solidFill>
                <a:effectLst/>
                <a:latin typeface="+mn-lt"/>
                <a:ea typeface="+mn-ea"/>
                <a:cs typeface="+mn-cs"/>
              </a:rPr>
              <a:t>Zipf</a:t>
            </a:r>
            <a:r>
              <a:rPr lang="en-US" sz="1200" kern="1200" dirty="0">
                <a:solidFill>
                  <a:schemeClr val="tx1"/>
                </a:solidFill>
                <a:effectLst/>
                <a:latin typeface="+mn-lt"/>
                <a:ea typeface="+mn-ea"/>
                <a:cs typeface="+mn-cs"/>
              </a:rPr>
              <a:t> plot of the number of</a:t>
            </a:r>
          </a:p>
          <a:p>
            <a:r>
              <a:rPr lang="en-US" sz="1200" kern="1200" dirty="0">
                <a:solidFill>
                  <a:schemeClr val="tx1"/>
                </a:solidFill>
                <a:effectLst/>
                <a:latin typeface="+mn-lt"/>
                <a:ea typeface="+mn-ea"/>
                <a:cs typeface="+mn-cs"/>
              </a:rPr>
              <a:t>citations to a given paper</a:t>
            </a:r>
          </a:p>
          <a:p>
            <a:r>
              <a:rPr lang="en-US" sz="1200" kern="1200" dirty="0">
                <a:solidFill>
                  <a:schemeClr val="tx1"/>
                </a:solidFill>
                <a:effectLst/>
                <a:latin typeface="+mn-lt"/>
                <a:ea typeface="+mn-ea"/>
                <a:cs typeface="+mn-cs"/>
              </a:rPr>
              <a:t>versus</a:t>
            </a:r>
          </a:p>
          <a:p>
            <a:r>
              <a:rPr lang="en-US" sz="1200" kern="1200" dirty="0">
                <a:solidFill>
                  <a:schemeClr val="tx1"/>
                </a:solidFill>
                <a:effectLst/>
                <a:latin typeface="+mn-lt"/>
                <a:ea typeface="+mn-ea"/>
                <a:cs typeface="+mn-cs"/>
              </a:rPr>
              <a:t>its citation rank appears to be consistent with a power-law dependence</a:t>
            </a:r>
          </a:p>
          <a:p>
            <a:r>
              <a:rPr lang="en-US" sz="1200" kern="1200" dirty="0">
                <a:solidFill>
                  <a:schemeClr val="tx1"/>
                </a:solidFill>
                <a:effectLst/>
                <a:latin typeface="+mn-lt"/>
                <a:ea typeface="+mn-ea"/>
                <a:cs typeface="+mn-cs"/>
              </a:rPr>
              <a:t>for leading rank papers, with exponent close to</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1</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 This, in turn, suggests that the number of papers</a:t>
            </a:r>
          </a:p>
          <a:p>
            <a:r>
              <a:rPr lang="en-US" sz="1200" kern="1200" dirty="0">
                <a:solidFill>
                  <a:schemeClr val="tx1"/>
                </a:solidFill>
                <a:effectLst/>
                <a:latin typeface="+mn-lt"/>
                <a:ea typeface="+mn-ea"/>
                <a:cs typeface="+mn-cs"/>
              </a:rPr>
              <a:t>with</a:t>
            </a:r>
          </a:p>
          <a:p>
            <a:r>
              <a:rPr lang="en-US" sz="1200" kern="1200" dirty="0">
                <a:solidFill>
                  <a:schemeClr val="tx1"/>
                </a:solidFill>
                <a:effectLst/>
                <a:latin typeface="+mn-lt"/>
                <a:ea typeface="+mn-ea"/>
                <a:cs typeface="+mn-cs"/>
              </a:rPr>
              <a:t>x</a:t>
            </a:r>
          </a:p>
          <a:p>
            <a:r>
              <a:rPr lang="en-US" sz="1200" kern="1200" dirty="0">
                <a:solidFill>
                  <a:schemeClr val="tx1"/>
                </a:solidFill>
                <a:effectLst/>
                <a:latin typeface="+mn-lt"/>
                <a:ea typeface="+mn-ea"/>
                <a:cs typeface="+mn-cs"/>
              </a:rPr>
              <a:t>citations,</a:t>
            </a:r>
          </a:p>
          <a:p>
            <a:r>
              <a:rPr lang="en-US" sz="1200" kern="1200" dirty="0">
                <a:solidFill>
                  <a:schemeClr val="tx1"/>
                </a:solidFill>
                <a:effectLst/>
                <a:latin typeface="+mn-lt"/>
                <a:ea typeface="+mn-ea"/>
                <a:cs typeface="+mn-cs"/>
              </a:rPr>
              <a:t>N</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x</a:t>
            </a:r>
          </a:p>
          <a:p>
            <a:r>
              <a:rPr lang="en-US" sz="1200" kern="1200" dirty="0">
                <a:solidFill>
                  <a:schemeClr val="tx1"/>
                </a:solidFill>
                <a:effectLst/>
                <a:latin typeface="+mn-lt"/>
                <a:ea typeface="+mn-ea"/>
                <a:cs typeface="+mn-cs"/>
              </a:rPr>
              <a:t>), has a large-</a:t>
            </a:r>
          </a:p>
          <a:p>
            <a:r>
              <a:rPr lang="en-US" sz="1200" kern="1200" dirty="0">
                <a:solidFill>
                  <a:schemeClr val="tx1"/>
                </a:solidFill>
                <a:effectLst/>
                <a:latin typeface="+mn-lt"/>
                <a:ea typeface="+mn-ea"/>
                <a:cs typeface="+mn-cs"/>
              </a:rPr>
              <a:t>x</a:t>
            </a:r>
          </a:p>
          <a:p>
            <a:r>
              <a:rPr lang="en-US" sz="1200" kern="1200" dirty="0">
                <a:solidFill>
                  <a:schemeClr val="tx1"/>
                </a:solidFill>
                <a:effectLst/>
                <a:latin typeface="+mn-lt"/>
                <a:ea typeface="+mn-ea"/>
                <a:cs typeface="+mn-cs"/>
              </a:rPr>
              <a:t>power law decay</a:t>
            </a:r>
          </a:p>
          <a:p>
            <a:r>
              <a:rPr lang="en-US" sz="1200" kern="1200" dirty="0">
                <a:solidFill>
                  <a:schemeClr val="tx1"/>
                </a:solidFill>
                <a:effectLst/>
                <a:latin typeface="+mn-lt"/>
                <a:ea typeface="+mn-ea"/>
                <a:cs typeface="+mn-cs"/>
              </a:rPr>
              <a:t>N</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x</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x</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,with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a:t>
            </a:r>
          </a:p>
          <a:p>
            <a:endParaRPr lang="en-US" dirty="0"/>
          </a:p>
          <a:p>
            <a:endParaRPr lang="en-US" dirty="0"/>
          </a:p>
          <a:p>
            <a:r>
              <a:rPr lang="en-US" dirty="0"/>
              <a:t>The study presented here shows a method based on</a:t>
            </a:r>
          </a:p>
          <a:p>
            <a:r>
              <a:rPr lang="en-US" dirty="0"/>
              <a:t>network theory to identify the most important journals</a:t>
            </a:r>
          </a:p>
          <a:p>
            <a:r>
              <a:rPr lang="en-US" dirty="0"/>
              <a:t>related to a given journal, the seed journal. In just one</a:t>
            </a:r>
          </a:p>
          <a:p>
            <a:r>
              <a:rPr lang="en-US" dirty="0"/>
              <a:t>simple network map, we get the relevant citation environ-</a:t>
            </a:r>
          </a:p>
          <a:p>
            <a:r>
              <a:rPr lang="en-US" dirty="0" err="1"/>
              <a:t>ment</a:t>
            </a:r>
            <a:r>
              <a:rPr lang="en-US" dirty="0"/>
              <a:t> of a specific seed journal. It is of interest to </a:t>
            </a:r>
            <a:r>
              <a:rPr lang="en-US" dirty="0" err="1"/>
              <a:t>librar</a:t>
            </a:r>
            <a:r>
              <a:rPr lang="en-US" dirty="0"/>
              <a:t>-</a:t>
            </a:r>
          </a:p>
          <a:p>
            <a:r>
              <a:rPr lang="en-US" dirty="0" err="1"/>
              <a:t>ians</a:t>
            </a:r>
            <a:r>
              <a:rPr lang="en-US" dirty="0"/>
              <a:t>, publishers, scientists and science policy makers.</a:t>
            </a:r>
          </a:p>
          <a:p>
            <a:r>
              <a:rPr lang="en-US" dirty="0"/>
              <a:t>These journal citation network maps are useful for these</a:t>
            </a:r>
          </a:p>
          <a:p>
            <a:r>
              <a:rPr lang="en-US" dirty="0"/>
              <a:t>various stakeholders in and around the science system,</a:t>
            </a:r>
          </a:p>
          <a:p>
            <a:r>
              <a:rPr lang="en-US" dirty="0"/>
              <a:t>as they provide information on the level of journal con-</a:t>
            </a:r>
          </a:p>
          <a:p>
            <a:r>
              <a:rPr lang="en-US" dirty="0" err="1"/>
              <a:t>nections</a:t>
            </a:r>
            <a:r>
              <a:rPr lang="en-US" dirty="0"/>
              <a:t>, unlike the more traditional structures such as</a:t>
            </a:r>
          </a:p>
          <a:p>
            <a:r>
              <a:rPr lang="en-US" dirty="0"/>
              <a:t>the Journal Subject Categories, the classification system</a:t>
            </a:r>
          </a:p>
          <a:p>
            <a:r>
              <a:rPr lang="en-US" dirty="0"/>
              <a:t>applied in the products of Thomson Reuters (Journal</a:t>
            </a:r>
          </a:p>
          <a:p>
            <a:r>
              <a:rPr lang="en-US" dirty="0"/>
              <a:t>Citation Reports, Web of Science, etc.). These network</a:t>
            </a:r>
          </a:p>
          <a:p>
            <a:r>
              <a:rPr lang="en-US" dirty="0"/>
              <a:t>maps show the closest relations journals can have,</a:t>
            </a:r>
          </a:p>
          <a:p>
            <a:r>
              <a:rPr lang="en-US" dirty="0"/>
              <a:t>based on citation relations, suggesting influence </a:t>
            </a:r>
            <a:r>
              <a:rPr lang="en-US" dirty="0" err="1"/>
              <a:t>rela</a:t>
            </a:r>
            <a:r>
              <a:rPr lang="en-US" dirty="0"/>
              <a:t>-</a:t>
            </a:r>
          </a:p>
          <a:p>
            <a:r>
              <a:rPr lang="en-US" dirty="0" err="1"/>
              <a:t>tions</a:t>
            </a:r>
            <a:r>
              <a:rPr lang="en-US" dirty="0"/>
              <a:t> between journals in such a way that traditional field</a:t>
            </a:r>
          </a:p>
          <a:p>
            <a:r>
              <a:rPr lang="en-US" dirty="0"/>
              <a:t>boundaries are transcended.</a:t>
            </a:r>
          </a:p>
          <a:p>
            <a:endParaRPr lang="en-US" dirty="0"/>
          </a:p>
          <a:p>
            <a:r>
              <a:rPr lang="en-US" sz="1200" kern="1200" dirty="0">
                <a:solidFill>
                  <a:schemeClr val="tx1"/>
                </a:solidFill>
                <a:effectLst/>
                <a:latin typeface="+mn-lt"/>
                <a:ea typeface="+mn-ea"/>
                <a:cs typeface="+mn-cs"/>
              </a:rPr>
              <a:t>The ACL Anthology is a large collection of research papers in</a:t>
            </a:r>
          </a:p>
          <a:p>
            <a:r>
              <a:rPr lang="en-US" sz="1200" kern="1200" dirty="0">
                <a:solidFill>
                  <a:schemeClr val="tx1"/>
                </a:solidFill>
                <a:effectLst/>
                <a:latin typeface="+mn-lt"/>
                <a:ea typeface="+mn-ea"/>
                <a:cs typeface="+mn-cs"/>
              </a:rPr>
              <a:t>computational linguistics. Citation data was </a:t>
            </a:r>
            <a:r>
              <a:rPr lang="en-US" sz="1200" kern="1200" dirty="0" err="1">
                <a:solidFill>
                  <a:schemeClr val="tx1"/>
                </a:solidFill>
                <a:effectLst/>
                <a:latin typeface="+mn-lt"/>
                <a:ea typeface="+mn-ea"/>
                <a:cs typeface="+mn-cs"/>
              </a:rPr>
              <a:t>ob</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tained</a:t>
            </a:r>
            <a:r>
              <a:rPr lang="en-US" sz="1200" kern="1200" dirty="0">
                <a:solidFill>
                  <a:schemeClr val="tx1"/>
                </a:solidFill>
                <a:effectLst/>
                <a:latin typeface="+mn-lt"/>
                <a:ea typeface="+mn-ea"/>
                <a:cs typeface="+mn-cs"/>
              </a:rPr>
              <a:t> using text extraction from a collection of PDF files </a:t>
            </a:r>
            <a:r>
              <a:rPr lang="en-US" sz="1200" kern="1200" dirty="0" err="1">
                <a:solidFill>
                  <a:schemeClr val="tx1"/>
                </a:solidFill>
                <a:effectLst/>
                <a:latin typeface="+mn-lt"/>
                <a:ea typeface="+mn-ea"/>
                <a:cs typeface="+mn-cs"/>
              </a:rPr>
              <a:t>wi</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significant manual post-processing performed</a:t>
            </a:r>
          </a:p>
          <a:p>
            <a:r>
              <a:rPr lang="en-US" sz="1200" kern="1200" dirty="0">
                <a:solidFill>
                  <a:schemeClr val="tx1"/>
                </a:solidFill>
                <a:effectLst/>
                <a:latin typeface="+mn-lt"/>
                <a:ea typeface="+mn-ea"/>
                <a:cs typeface="+mn-cs"/>
              </a:rPr>
              <a:t>to clean up the results. Manual annotation of the references</a:t>
            </a:r>
          </a:p>
          <a:p>
            <a:r>
              <a:rPr lang="en-US" sz="1200" kern="1200" dirty="0">
                <a:solidFill>
                  <a:schemeClr val="tx1"/>
                </a:solidFill>
                <a:effectLst/>
                <a:latin typeface="+mn-lt"/>
                <a:ea typeface="+mn-ea"/>
                <a:cs typeface="+mn-cs"/>
              </a:rPr>
              <a:t>was then performed to complete the citation net-</a:t>
            </a:r>
          </a:p>
          <a:p>
            <a:r>
              <a:rPr lang="en-US" sz="1200" kern="1200" dirty="0">
                <a:solidFill>
                  <a:schemeClr val="tx1"/>
                </a:solidFill>
                <a:effectLst/>
                <a:latin typeface="+mn-lt"/>
                <a:ea typeface="+mn-ea"/>
                <a:cs typeface="+mn-cs"/>
              </a:rPr>
              <a:t>work. We analyzed the networks of paper citations, author ci</a:t>
            </a:r>
          </a:p>
          <a:p>
            <a:r>
              <a:rPr lang="en-US" sz="1200" kern="1200" dirty="0" err="1">
                <a:solidFill>
                  <a:schemeClr val="tx1"/>
                </a:solidFill>
                <a:effectLst/>
                <a:latin typeface="+mn-lt"/>
                <a:ea typeface="+mn-ea"/>
                <a:cs typeface="+mn-cs"/>
              </a:rPr>
              <a:t>tations</a:t>
            </a:r>
            <a:r>
              <a:rPr lang="en-US" sz="1200" kern="1200" dirty="0">
                <a:solidFill>
                  <a:schemeClr val="tx1"/>
                </a:solidFill>
                <a:effectLst/>
                <a:latin typeface="+mn-lt"/>
                <a:ea typeface="+mn-ea"/>
                <a:cs typeface="+mn-cs"/>
              </a:rPr>
              <a:t>, and author collaborations in an attempt to</a:t>
            </a:r>
          </a:p>
          <a:p>
            <a:r>
              <a:rPr lang="en-US" sz="1200" kern="1200" dirty="0">
                <a:solidFill>
                  <a:schemeClr val="tx1"/>
                </a:solidFill>
                <a:effectLst/>
                <a:latin typeface="+mn-lt"/>
                <a:ea typeface="+mn-ea"/>
                <a:cs typeface="+mn-cs"/>
              </a:rPr>
              <a:t>identify the most central papers and authors. Also, we </a:t>
            </a:r>
            <a:r>
              <a:rPr lang="en-US" sz="1200" kern="1200" dirty="0" err="1">
                <a:solidFill>
                  <a:schemeClr val="tx1"/>
                </a:solidFill>
                <a:effectLst/>
                <a:latin typeface="+mn-lt"/>
                <a:ea typeface="+mn-ea"/>
                <a:cs typeface="+mn-cs"/>
              </a:rPr>
              <a:t>propo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 an improved method for comparing different</a:t>
            </a:r>
          </a:p>
          <a:p>
            <a:r>
              <a:rPr lang="en-US" sz="1200" kern="1200" dirty="0">
                <a:solidFill>
                  <a:schemeClr val="tx1"/>
                </a:solidFill>
                <a:effectLst/>
                <a:latin typeface="+mn-lt"/>
                <a:ea typeface="+mn-ea"/>
                <a:cs typeface="+mn-cs"/>
              </a:rPr>
              <a:t>measures of impact based on correlation. The analysis </a:t>
            </a:r>
            <a:r>
              <a:rPr lang="en-US" sz="1200" kern="1200" dirty="0" err="1">
                <a:solidFill>
                  <a:schemeClr val="tx1"/>
                </a:solidFill>
                <a:effectLst/>
                <a:latin typeface="+mn-lt"/>
                <a:ea typeface="+mn-ea"/>
                <a:cs typeface="+mn-cs"/>
              </a:rPr>
              <a:t>inclu</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 general network statistics, PageRank, metrics</a:t>
            </a:r>
          </a:p>
          <a:p>
            <a:r>
              <a:rPr lang="en-US" sz="1200" kern="1200" dirty="0">
                <a:solidFill>
                  <a:schemeClr val="tx1"/>
                </a:solidFill>
                <a:effectLst/>
                <a:latin typeface="+mn-lt"/>
                <a:ea typeface="+mn-ea"/>
                <a:cs typeface="+mn-cs"/>
              </a:rPr>
              <a:t>across publication years and venues, impact factor and h-in</a:t>
            </a:r>
          </a:p>
          <a:p>
            <a:r>
              <a:rPr lang="en-US" sz="1200" kern="1200" dirty="0" err="1">
                <a:solidFill>
                  <a:schemeClr val="tx1"/>
                </a:solidFill>
                <a:effectLst/>
                <a:latin typeface="+mn-lt"/>
                <a:ea typeface="+mn-ea"/>
                <a:cs typeface="+mn-cs"/>
              </a:rPr>
              <a:t>dex</a:t>
            </a:r>
            <a:r>
              <a:rPr lang="en-US" sz="1200" kern="1200" dirty="0">
                <a:solidFill>
                  <a:schemeClr val="tx1"/>
                </a:solidFill>
                <a:effectLst/>
                <a:latin typeface="+mn-lt"/>
                <a:ea typeface="+mn-ea"/>
                <a:cs typeface="+mn-cs"/>
              </a:rPr>
              <a:t>, as well as other measures.</a:t>
            </a:r>
          </a:p>
          <a:p>
            <a:endParaRPr lang="en-US" dirty="0"/>
          </a:p>
          <a:p>
            <a:r>
              <a:rPr lang="en-US" sz="1200" kern="1200" dirty="0">
                <a:solidFill>
                  <a:schemeClr val="tx1"/>
                </a:solidFill>
                <a:effectLst/>
                <a:latin typeface="+mn-lt"/>
                <a:ea typeface="+mn-ea"/>
                <a:cs typeface="+mn-cs"/>
              </a:rPr>
              <a:t>We develop a model for the distribution of scientific citations. The</a:t>
            </a:r>
          </a:p>
          <a:p>
            <a:r>
              <a:rPr lang="en-US" sz="1200" kern="1200" dirty="0">
                <a:solidFill>
                  <a:schemeClr val="tx1"/>
                </a:solidFill>
                <a:effectLst/>
                <a:latin typeface="+mn-lt"/>
                <a:ea typeface="+mn-ea"/>
                <a:cs typeface="+mn-cs"/>
              </a:rPr>
              <a:t>model involves a dual mechanism: in the</a:t>
            </a:r>
          </a:p>
          <a:p>
            <a:r>
              <a:rPr lang="en-US" sz="1200" kern="1200" dirty="0">
                <a:solidFill>
                  <a:schemeClr val="tx1"/>
                </a:solidFill>
                <a:effectLst/>
                <a:latin typeface="+mn-lt"/>
                <a:ea typeface="+mn-ea"/>
                <a:cs typeface="+mn-cs"/>
              </a:rPr>
              <a:t>direct mechanism</a:t>
            </a:r>
          </a:p>
          <a:p>
            <a:r>
              <a:rPr lang="en-US" sz="1200" kern="1200" dirty="0">
                <a:solidFill>
                  <a:schemeClr val="tx1"/>
                </a:solidFill>
                <a:effectLst/>
                <a:latin typeface="+mn-lt"/>
                <a:ea typeface="+mn-ea"/>
                <a:cs typeface="+mn-cs"/>
              </a:rPr>
              <a:t>, the</a:t>
            </a:r>
          </a:p>
          <a:p>
            <a:r>
              <a:rPr lang="en-US" sz="1200" kern="1200" dirty="0">
                <a:solidFill>
                  <a:schemeClr val="tx1"/>
                </a:solidFill>
                <a:effectLst/>
                <a:latin typeface="+mn-lt"/>
                <a:ea typeface="+mn-ea"/>
                <a:cs typeface="+mn-cs"/>
              </a:rPr>
              <a:t>author of a new paper finds an old paper</a:t>
            </a:r>
          </a:p>
          <a:p>
            <a:r>
              <a:rPr lang="en-US" sz="1200" kern="1200" dirty="0">
                <a:solidFill>
                  <a:schemeClr val="tx1"/>
                </a:solidFill>
                <a:effectLst/>
                <a:latin typeface="+mn-lt"/>
                <a:ea typeface="+mn-ea"/>
                <a:cs typeface="+mn-cs"/>
              </a:rPr>
              <a:t>A</a:t>
            </a:r>
          </a:p>
          <a:p>
            <a:r>
              <a:rPr lang="en-US" sz="1200" kern="1200" dirty="0">
                <a:solidFill>
                  <a:schemeClr val="tx1"/>
                </a:solidFill>
                <a:effectLst/>
                <a:latin typeface="+mn-lt"/>
                <a:ea typeface="+mn-ea"/>
                <a:cs typeface="+mn-cs"/>
              </a:rPr>
              <a:t>and cites it. In the</a:t>
            </a:r>
          </a:p>
          <a:p>
            <a:r>
              <a:rPr lang="en-US" sz="1200" kern="1200" dirty="0">
                <a:solidFill>
                  <a:schemeClr val="tx1"/>
                </a:solidFill>
                <a:effectLst/>
                <a:latin typeface="+mn-lt"/>
                <a:ea typeface="+mn-ea"/>
                <a:cs typeface="+mn-cs"/>
              </a:rPr>
              <a:t>indirect mechanism</a:t>
            </a:r>
          </a:p>
          <a:p>
            <a:r>
              <a:rPr lang="en-US" sz="1200" kern="1200" dirty="0">
                <a:solidFill>
                  <a:schemeClr val="tx1"/>
                </a:solidFill>
                <a:effectLst/>
                <a:latin typeface="+mn-lt"/>
                <a:ea typeface="+mn-ea"/>
                <a:cs typeface="+mn-cs"/>
              </a:rPr>
              <a:t>, the author of a new paper finds an old paper</a:t>
            </a:r>
          </a:p>
          <a:p>
            <a:r>
              <a:rPr lang="en-US" sz="1200" kern="1200" dirty="0">
                <a:solidFill>
                  <a:schemeClr val="tx1"/>
                </a:solidFill>
                <a:effectLst/>
                <a:latin typeface="+mn-lt"/>
                <a:ea typeface="+mn-ea"/>
                <a:cs typeface="+mn-cs"/>
              </a:rPr>
              <a:t>A</a:t>
            </a:r>
          </a:p>
          <a:p>
            <a:r>
              <a:rPr lang="en-US" sz="1200" kern="1200" dirty="0">
                <a:solidFill>
                  <a:schemeClr val="tx1"/>
                </a:solidFill>
                <a:effectLst/>
                <a:latin typeface="+mn-lt"/>
                <a:ea typeface="+mn-ea"/>
                <a:cs typeface="+mn-cs"/>
              </a:rPr>
              <a:t>only</a:t>
            </a:r>
          </a:p>
          <a:p>
            <a:r>
              <a:rPr lang="en-US" sz="1200" kern="1200" dirty="0">
                <a:solidFill>
                  <a:schemeClr val="tx1"/>
                </a:solidFill>
                <a:effectLst/>
                <a:latin typeface="+mn-lt"/>
                <a:ea typeface="+mn-ea"/>
                <a:cs typeface="+mn-cs"/>
              </a:rPr>
              <a:t>via</a:t>
            </a:r>
          </a:p>
          <a:p>
            <a:r>
              <a:rPr lang="en-US" sz="1200" kern="1200" dirty="0">
                <a:solidFill>
                  <a:schemeClr val="tx1"/>
                </a:solidFill>
                <a:effectLst/>
                <a:latin typeface="+mn-lt"/>
                <a:ea typeface="+mn-ea"/>
                <a:cs typeface="+mn-cs"/>
              </a:rPr>
              <a:t>the reference list of a newer intermediary paper</a:t>
            </a:r>
          </a:p>
          <a:p>
            <a:r>
              <a:rPr lang="en-US" sz="1200" kern="1200" dirty="0">
                <a:solidFill>
                  <a:schemeClr val="tx1"/>
                </a:solidFill>
                <a:effectLst/>
                <a:latin typeface="+mn-lt"/>
                <a:ea typeface="+mn-ea"/>
                <a:cs typeface="+mn-cs"/>
              </a:rPr>
              <a:t>B</a:t>
            </a:r>
          </a:p>
          <a:p>
            <a:r>
              <a:rPr lang="en-US" sz="1200" kern="1200" dirty="0">
                <a:solidFill>
                  <a:schemeClr val="tx1"/>
                </a:solidFill>
                <a:effectLst/>
                <a:latin typeface="+mn-lt"/>
                <a:ea typeface="+mn-ea"/>
                <a:cs typeface="+mn-cs"/>
              </a:rPr>
              <a:t>, which</a:t>
            </a:r>
          </a:p>
          <a:p>
            <a:r>
              <a:rPr lang="en-US" sz="1200" kern="1200" dirty="0">
                <a:solidFill>
                  <a:schemeClr val="tx1"/>
                </a:solidFill>
                <a:effectLst/>
                <a:latin typeface="+mn-lt"/>
                <a:ea typeface="+mn-ea"/>
                <a:cs typeface="+mn-cs"/>
              </a:rPr>
              <a:t>has previously cited</a:t>
            </a:r>
          </a:p>
          <a:p>
            <a:r>
              <a:rPr lang="en-US" sz="1200" kern="1200" dirty="0">
                <a:solidFill>
                  <a:schemeClr val="tx1"/>
                </a:solidFill>
                <a:effectLst/>
                <a:latin typeface="+mn-lt"/>
                <a:ea typeface="+mn-ea"/>
                <a:cs typeface="+mn-cs"/>
              </a:rPr>
              <a:t>A</a:t>
            </a:r>
          </a:p>
          <a:p>
            <a:r>
              <a:rPr lang="en-US" sz="1200" kern="1200" dirty="0">
                <a:solidFill>
                  <a:schemeClr val="tx1"/>
                </a:solidFill>
                <a:effectLst/>
                <a:latin typeface="+mn-lt"/>
                <a:ea typeface="+mn-ea"/>
                <a:cs typeface="+mn-cs"/>
              </a:rPr>
              <a:t>. By comparison to citation databases, we</a:t>
            </a:r>
          </a:p>
          <a:p>
            <a:r>
              <a:rPr lang="en-US" sz="1200" kern="1200" dirty="0">
                <a:solidFill>
                  <a:schemeClr val="tx1"/>
                </a:solidFill>
                <a:effectLst/>
                <a:latin typeface="+mn-lt"/>
                <a:ea typeface="+mn-ea"/>
                <a:cs typeface="+mn-cs"/>
              </a:rPr>
              <a:t>find that papers having few citations are cited mainly by the direct</a:t>
            </a:r>
          </a:p>
          <a:p>
            <a:r>
              <a:rPr lang="en-US" sz="1200" kern="1200" dirty="0">
                <a:solidFill>
                  <a:schemeClr val="tx1"/>
                </a:solidFill>
                <a:effectLst/>
                <a:latin typeface="+mn-lt"/>
                <a:ea typeface="+mn-ea"/>
                <a:cs typeface="+mn-cs"/>
              </a:rPr>
              <a:t>mechanism. Papers already having many citations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classics</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are</a:t>
            </a:r>
          </a:p>
          <a:p>
            <a:r>
              <a:rPr lang="en-US" sz="1200" kern="1200" dirty="0">
                <a:solidFill>
                  <a:schemeClr val="tx1"/>
                </a:solidFill>
                <a:effectLst/>
                <a:latin typeface="+mn-lt"/>
                <a:ea typeface="+mn-ea"/>
                <a:cs typeface="+mn-cs"/>
              </a:rPr>
              <a:t>cited mainly by the indirect mechanism. The indirect mechanism</a:t>
            </a:r>
          </a:p>
          <a:p>
            <a:r>
              <a:rPr lang="en-US" sz="1200" kern="1200" dirty="0">
                <a:solidFill>
                  <a:schemeClr val="tx1"/>
                </a:solidFill>
                <a:effectLst/>
                <a:latin typeface="+mn-lt"/>
                <a:ea typeface="+mn-ea"/>
                <a:cs typeface="+mn-cs"/>
              </a:rPr>
              <a:t>gives a power-law tail. The</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tipping point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which a paper be-</a:t>
            </a:r>
          </a:p>
          <a:p>
            <a:r>
              <a:rPr lang="en-US" sz="1200" kern="1200" dirty="0">
                <a:solidFill>
                  <a:schemeClr val="tx1"/>
                </a:solidFill>
                <a:effectLst/>
                <a:latin typeface="+mn-lt"/>
                <a:ea typeface="+mn-ea"/>
                <a:cs typeface="+mn-cs"/>
              </a:rPr>
              <a:t>comes a classic is about 25 citations for papers published in the In-</a:t>
            </a:r>
          </a:p>
          <a:p>
            <a:r>
              <a:rPr lang="en-US" sz="1200" kern="1200" dirty="0" err="1">
                <a:solidFill>
                  <a:schemeClr val="tx1"/>
                </a:solidFill>
                <a:effectLst/>
                <a:latin typeface="+mn-lt"/>
                <a:ea typeface="+mn-ea"/>
                <a:cs typeface="+mn-cs"/>
              </a:rPr>
              <a:t>stitute</a:t>
            </a:r>
            <a:r>
              <a:rPr lang="en-US" sz="1200" kern="1200" dirty="0">
                <a:solidFill>
                  <a:schemeClr val="tx1"/>
                </a:solidFill>
                <a:effectLst/>
                <a:latin typeface="+mn-lt"/>
                <a:ea typeface="+mn-ea"/>
                <a:cs typeface="+mn-cs"/>
              </a:rPr>
              <a:t> for Scientific Information (ISI) Web of Science database in</a:t>
            </a:r>
          </a:p>
          <a:p>
            <a:r>
              <a:rPr lang="en-US" sz="1200" kern="1200" dirty="0">
                <a:solidFill>
                  <a:schemeClr val="tx1"/>
                </a:solidFill>
                <a:effectLst/>
                <a:latin typeface="+mn-lt"/>
                <a:ea typeface="+mn-ea"/>
                <a:cs typeface="+mn-cs"/>
              </a:rPr>
              <a:t>1981, 31 for</a:t>
            </a:r>
          </a:p>
          <a:p>
            <a:r>
              <a:rPr lang="en-US" sz="1200" kern="1200" dirty="0">
                <a:solidFill>
                  <a:schemeClr val="tx1"/>
                </a:solidFill>
                <a:effectLst/>
                <a:latin typeface="+mn-lt"/>
                <a:ea typeface="+mn-ea"/>
                <a:cs typeface="+mn-cs"/>
              </a:rPr>
              <a:t>Physical Review D</a:t>
            </a:r>
          </a:p>
          <a:p>
            <a:r>
              <a:rPr lang="en-US" sz="1200" kern="1200" dirty="0">
                <a:solidFill>
                  <a:schemeClr val="tx1"/>
                </a:solidFill>
                <a:effectLst/>
                <a:latin typeface="+mn-lt"/>
                <a:ea typeface="+mn-ea"/>
                <a:cs typeface="+mn-cs"/>
              </a:rPr>
              <a:t>papers published from 1975</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1994,</a:t>
            </a:r>
          </a:p>
          <a:p>
            <a:r>
              <a:rPr lang="en-US" sz="1200" kern="1200" dirty="0">
                <a:solidFill>
                  <a:schemeClr val="tx1"/>
                </a:solidFill>
                <a:effectLst/>
                <a:latin typeface="+mn-lt"/>
                <a:ea typeface="+mn-ea"/>
                <a:cs typeface="+mn-cs"/>
              </a:rPr>
              <a:t>and 37 for all publications from a list of high</a:t>
            </a:r>
          </a:p>
          <a:p>
            <a:r>
              <a:rPr lang="en-US" sz="1200" kern="1200" dirty="0">
                <a:solidFill>
                  <a:schemeClr val="tx1"/>
                </a:solidFill>
                <a:effectLst/>
                <a:latin typeface="+mn-lt"/>
                <a:ea typeface="+mn-ea"/>
                <a:cs typeface="+mn-cs"/>
              </a:rPr>
              <a:t>h</a:t>
            </a:r>
          </a:p>
          <a:p>
            <a:r>
              <a:rPr lang="en-US" sz="1200" kern="1200" dirty="0">
                <a:solidFill>
                  <a:schemeClr val="tx1"/>
                </a:solidFill>
                <a:effectLst/>
                <a:latin typeface="+mn-lt"/>
                <a:ea typeface="+mn-ea"/>
                <a:cs typeface="+mn-cs"/>
              </a:rPr>
              <a:t>-index chemists</a:t>
            </a:r>
          </a:p>
          <a:p>
            <a:r>
              <a:rPr lang="en-US" sz="1200" kern="1200" dirty="0">
                <a:solidFill>
                  <a:schemeClr val="tx1"/>
                </a:solidFill>
                <a:effectLst/>
                <a:latin typeface="+mn-lt"/>
                <a:ea typeface="+mn-ea"/>
                <a:cs typeface="+mn-cs"/>
              </a:rPr>
              <a:t>assembled in 2007. The power-law exponent is not universal.</a:t>
            </a:r>
          </a:p>
          <a:p>
            <a:r>
              <a:rPr lang="en-US" sz="1200" kern="1200" dirty="0">
                <a:solidFill>
                  <a:schemeClr val="tx1"/>
                </a:solidFill>
                <a:effectLst/>
                <a:latin typeface="+mn-lt"/>
                <a:ea typeface="+mn-ea"/>
                <a:cs typeface="+mn-cs"/>
              </a:rPr>
              <a:t>Individuals who are highly cited have a systematically smaller ex-</a:t>
            </a:r>
          </a:p>
          <a:p>
            <a:r>
              <a:rPr lang="en-US" sz="1200" kern="1200" dirty="0" err="1">
                <a:solidFill>
                  <a:schemeClr val="tx1"/>
                </a:solidFill>
                <a:effectLst/>
                <a:latin typeface="+mn-lt"/>
                <a:ea typeface="+mn-ea"/>
                <a:cs typeface="+mn-cs"/>
              </a:rPr>
              <a:t>ponent</a:t>
            </a:r>
            <a:r>
              <a:rPr lang="en-US" sz="1200" kern="1200" dirty="0">
                <a:solidFill>
                  <a:schemeClr val="tx1"/>
                </a:solidFill>
                <a:effectLst/>
                <a:latin typeface="+mn-lt"/>
                <a:ea typeface="+mn-ea"/>
                <a:cs typeface="+mn-cs"/>
              </a:rPr>
              <a:t> than individuals who are less cited.</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5</a:t>
            </a:fld>
            <a:endParaRPr lang="en-US"/>
          </a:p>
        </p:txBody>
      </p:sp>
    </p:spTree>
    <p:extLst>
      <p:ext uri="{BB962C8B-B14F-4D97-AF65-F5344CB8AC3E}">
        <p14:creationId xmlns:p14="http://schemas.microsoft.com/office/powerpoint/2010/main" val="369418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8</a:t>
            </a:fld>
            <a:endParaRPr lang="en-US"/>
          </a:p>
        </p:txBody>
      </p:sp>
    </p:spTree>
    <p:extLst>
      <p:ext uri="{BB962C8B-B14F-4D97-AF65-F5344CB8AC3E}">
        <p14:creationId xmlns:p14="http://schemas.microsoft.com/office/powerpoint/2010/main" val="266816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08FFD0-C760-4371-B8D2-0F3F950F2116}" type="slidenum">
              <a:rPr lang="en-US" smtClean="0"/>
              <a:t>9</a:t>
            </a:fld>
            <a:endParaRPr lang="en-US"/>
          </a:p>
        </p:txBody>
      </p:sp>
    </p:spTree>
    <p:extLst>
      <p:ext uri="{BB962C8B-B14F-4D97-AF65-F5344CB8AC3E}">
        <p14:creationId xmlns:p14="http://schemas.microsoft.com/office/powerpoint/2010/main" val="6611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08FFD0-C760-4371-B8D2-0F3F950F2116}" type="slidenum">
              <a:rPr lang="en-US" smtClean="0"/>
              <a:t>10</a:t>
            </a:fld>
            <a:endParaRPr lang="en-US"/>
          </a:p>
        </p:txBody>
      </p:sp>
    </p:spTree>
    <p:extLst>
      <p:ext uri="{BB962C8B-B14F-4D97-AF65-F5344CB8AC3E}">
        <p14:creationId xmlns:p14="http://schemas.microsoft.com/office/powerpoint/2010/main" val="180171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ko-KR" altLang="en-US" dirty="0"/>
              <a:t>가장 많은 거</a:t>
            </a:r>
            <a:r>
              <a:rPr lang="en-US" altLang="ko-KR" dirty="0"/>
              <a:t>, </a:t>
            </a:r>
            <a:r>
              <a:rPr lang="ko-KR" altLang="en-US" dirty="0" err="1"/>
              <a:t>적은거</a:t>
            </a:r>
            <a:r>
              <a:rPr lang="ko-KR" altLang="en-US" dirty="0"/>
              <a:t> </a:t>
            </a:r>
            <a:r>
              <a:rPr lang="en-US" altLang="ko-KR" dirty="0"/>
              <a:t>-&gt; </a:t>
            </a:r>
            <a:r>
              <a:rPr lang="ko-KR" altLang="en-US" dirty="0"/>
              <a:t>색으로 표시</a:t>
            </a:r>
            <a:endParaRPr lang="en-US" altLang="ko-KR" dirty="0"/>
          </a:p>
          <a:p>
            <a:r>
              <a:rPr lang="en-US" dirty="0"/>
              <a:t>Electrical Engineering</a:t>
            </a:r>
            <a:r>
              <a:rPr lang="ko-KR" altLang="en-US" dirty="0"/>
              <a:t>은 아주 희한하네</a:t>
            </a:r>
            <a:r>
              <a:rPr lang="en-US" altLang="ko-KR" dirty="0"/>
              <a:t>.. -&gt; </a:t>
            </a:r>
            <a:r>
              <a:rPr lang="ko-KR" altLang="en-US" dirty="0"/>
              <a:t>같은 논문이 계속 인용됐다</a:t>
            </a:r>
            <a:r>
              <a:rPr lang="en-US" altLang="ko-KR" dirty="0"/>
              <a:t>.</a:t>
            </a:r>
          </a:p>
          <a:p>
            <a:r>
              <a:rPr lang="en-US" dirty="0"/>
              <a:t>The interesting thing is that </a:t>
            </a:r>
          </a:p>
        </p:txBody>
      </p:sp>
      <p:sp>
        <p:nvSpPr>
          <p:cNvPr id="4" name="Slide Number Placeholder 3"/>
          <p:cNvSpPr>
            <a:spLocks noGrp="1"/>
          </p:cNvSpPr>
          <p:nvPr>
            <p:ph type="sldNum" sz="quarter" idx="10"/>
          </p:nvPr>
        </p:nvSpPr>
        <p:spPr/>
        <p:txBody>
          <a:bodyPr/>
          <a:lstStyle/>
          <a:p>
            <a:fld id="{7A08FFD0-C760-4371-B8D2-0F3F950F2116}" type="slidenum">
              <a:rPr lang="en-US" smtClean="0"/>
              <a:t>11</a:t>
            </a:fld>
            <a:endParaRPr lang="en-US"/>
          </a:p>
        </p:txBody>
      </p:sp>
    </p:spTree>
    <p:extLst>
      <p:ext uri="{BB962C8B-B14F-4D97-AF65-F5344CB8AC3E}">
        <p14:creationId xmlns:p14="http://schemas.microsoft.com/office/powerpoint/2010/main" val="192633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Citation</a:t>
            </a:r>
            <a:r>
              <a:rPr lang="ko-KR" altLang="en-US" dirty="0"/>
              <a:t>에는 새로 들어오는 </a:t>
            </a:r>
            <a:r>
              <a:rPr lang="en-US" altLang="ko-KR" dirty="0"/>
              <a:t>node</a:t>
            </a:r>
            <a:r>
              <a:rPr lang="ko-KR" altLang="en-US" dirty="0"/>
              <a:t>만 있음 </a:t>
            </a:r>
            <a:endParaRPr lang="en-US" dirty="0"/>
          </a:p>
        </p:txBody>
      </p:sp>
      <p:sp>
        <p:nvSpPr>
          <p:cNvPr id="4" name="Slide Number Placeholder 3"/>
          <p:cNvSpPr>
            <a:spLocks noGrp="1"/>
          </p:cNvSpPr>
          <p:nvPr>
            <p:ph type="sldNum" sz="quarter" idx="10"/>
          </p:nvPr>
        </p:nvSpPr>
        <p:spPr/>
        <p:txBody>
          <a:bodyPr/>
          <a:lstStyle/>
          <a:p>
            <a:fld id="{7A08FFD0-C760-4371-B8D2-0F3F950F2116}" type="slidenum">
              <a:rPr lang="en-US" smtClean="0"/>
              <a:t>12</a:t>
            </a:fld>
            <a:endParaRPr lang="en-US"/>
          </a:p>
        </p:txBody>
      </p:sp>
    </p:spTree>
    <p:extLst>
      <p:ext uri="{BB962C8B-B14F-4D97-AF65-F5344CB8AC3E}">
        <p14:creationId xmlns:p14="http://schemas.microsoft.com/office/powerpoint/2010/main" val="130502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Let’s assume that </a:t>
            </a:r>
          </a:p>
        </p:txBody>
      </p:sp>
      <p:sp>
        <p:nvSpPr>
          <p:cNvPr id="4" name="Slide Number Placeholder 3"/>
          <p:cNvSpPr>
            <a:spLocks noGrp="1"/>
          </p:cNvSpPr>
          <p:nvPr>
            <p:ph type="sldNum" sz="quarter" idx="10"/>
          </p:nvPr>
        </p:nvSpPr>
        <p:spPr/>
        <p:txBody>
          <a:bodyPr/>
          <a:lstStyle/>
          <a:p>
            <a:fld id="{7A08FFD0-C760-4371-B8D2-0F3F950F2116}" type="slidenum">
              <a:rPr lang="en-US" smtClean="0"/>
              <a:t>13</a:t>
            </a:fld>
            <a:endParaRPr lang="en-US"/>
          </a:p>
        </p:txBody>
      </p:sp>
    </p:spTree>
    <p:extLst>
      <p:ext uri="{BB962C8B-B14F-4D97-AF65-F5344CB8AC3E}">
        <p14:creationId xmlns:p14="http://schemas.microsoft.com/office/powerpoint/2010/main" val="3750398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1143000"/>
            <a:ext cx="6477000" cy="3086100"/>
          </a:xfrm>
        </p:spPr>
      </p:sp>
      <p:sp>
        <p:nvSpPr>
          <p:cNvPr id="3" name="Notes Placeholder 2"/>
          <p:cNvSpPr>
            <a:spLocks noGrp="1"/>
          </p:cNvSpPr>
          <p:nvPr>
            <p:ph type="body" idx="1"/>
          </p:nvPr>
        </p:nvSpPr>
        <p:spPr/>
        <p:txBody>
          <a:bodyPr/>
          <a:lstStyle/>
          <a:p>
            <a:r>
              <a:rPr lang="en-US" dirty="0"/>
              <a:t>Let’s assume that </a:t>
            </a:r>
          </a:p>
          <a:p>
            <a:r>
              <a:rPr lang="en-US" dirty="0"/>
              <a:t>The number of new node attached in the nodes which have n degree can be calculated like this.</a:t>
            </a:r>
          </a:p>
        </p:txBody>
      </p:sp>
      <p:sp>
        <p:nvSpPr>
          <p:cNvPr id="4" name="Slide Number Placeholder 3"/>
          <p:cNvSpPr>
            <a:spLocks noGrp="1"/>
          </p:cNvSpPr>
          <p:nvPr>
            <p:ph type="sldNum" sz="quarter" idx="10"/>
          </p:nvPr>
        </p:nvSpPr>
        <p:spPr/>
        <p:txBody>
          <a:bodyPr/>
          <a:lstStyle/>
          <a:p>
            <a:fld id="{7A08FFD0-C760-4371-B8D2-0F3F950F2116}" type="slidenum">
              <a:rPr lang="en-US" smtClean="0"/>
              <a:t>14</a:t>
            </a:fld>
            <a:endParaRPr lang="en-US"/>
          </a:p>
        </p:txBody>
      </p:sp>
    </p:spTree>
    <p:extLst>
      <p:ext uri="{BB962C8B-B14F-4D97-AF65-F5344CB8AC3E}">
        <p14:creationId xmlns:p14="http://schemas.microsoft.com/office/powerpoint/2010/main" val="202743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027" y="1122363"/>
            <a:ext cx="1080016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800027" y="3602038"/>
            <a:ext cx="1080016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202750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336007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05152" y="365125"/>
            <a:ext cx="310504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90015" y="365125"/>
            <a:ext cx="913513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221773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1413315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514" y="1709739"/>
            <a:ext cx="12420184"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982514" y="4589464"/>
            <a:ext cx="1242018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1940604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90014" y="1825625"/>
            <a:ext cx="612009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90108" y="1825625"/>
            <a:ext cx="612009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93069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1890" y="365126"/>
            <a:ext cx="12420184"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91891" y="1681163"/>
            <a:ext cx="60919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91891" y="2505075"/>
            <a:ext cx="609196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90108" y="1681163"/>
            <a:ext cx="61219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290108" y="2505075"/>
            <a:ext cx="612196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3139680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75886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174261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891" y="457200"/>
            <a:ext cx="46444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121966" y="987426"/>
            <a:ext cx="729010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91891" y="2057400"/>
            <a:ext cx="46444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1120523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891" y="457200"/>
            <a:ext cx="46444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121966" y="987426"/>
            <a:ext cx="7290108"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91891" y="2057400"/>
            <a:ext cx="46444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29E02E-5329-493D-9A9B-FD62ECCD1D3C}" type="datetimeFigureOut">
              <a:rPr lang="zh-CN" altLang="en-US" smtClean="0"/>
              <a:t>2017/7/29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107127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015" y="365126"/>
            <a:ext cx="12420184"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90015" y="1825625"/>
            <a:ext cx="124201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015" y="6356351"/>
            <a:ext cx="324004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9E02E-5329-493D-9A9B-FD62ECCD1D3C}" type="datetimeFigureOut">
              <a:rPr lang="zh-CN" altLang="en-US" smtClean="0"/>
              <a:t>2017/7/29</a:t>
            </a:fld>
            <a:endParaRPr lang="zh-CN" altLang="en-US"/>
          </a:p>
        </p:txBody>
      </p:sp>
      <p:sp>
        <p:nvSpPr>
          <p:cNvPr id="5" name="Footer Placeholder 4"/>
          <p:cNvSpPr>
            <a:spLocks noGrp="1"/>
          </p:cNvSpPr>
          <p:nvPr>
            <p:ph type="ftr" sz="quarter" idx="3"/>
          </p:nvPr>
        </p:nvSpPr>
        <p:spPr>
          <a:xfrm>
            <a:off x="4770071" y="6356351"/>
            <a:ext cx="48600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170150" y="6356351"/>
            <a:ext cx="32400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7184F-EE31-4F2B-93D1-E69CC026E851}" type="slidenum">
              <a:rPr lang="zh-CN" altLang="en-US" smtClean="0"/>
              <a:t>‹#›</a:t>
            </a:fld>
            <a:endParaRPr lang="zh-CN" altLang="en-US"/>
          </a:p>
        </p:txBody>
      </p:sp>
    </p:spTree>
    <p:extLst>
      <p:ext uri="{BB962C8B-B14F-4D97-AF65-F5344CB8AC3E}">
        <p14:creationId xmlns:p14="http://schemas.microsoft.com/office/powerpoint/2010/main" val="887082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Which academic discipline has welcomed new papers in terms of citation?</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r>
              <a:rPr lang="en-US" altLang="zh-CN" dirty="0" err="1">
                <a:latin typeface="Times New Roman" panose="02020603050405020304" pitchFamily="18" charset="0"/>
                <a:cs typeface="Times New Roman" panose="02020603050405020304" pitchFamily="18" charset="0"/>
              </a:rPr>
              <a:t>Juyoung</a:t>
            </a:r>
            <a:r>
              <a:rPr lang="en-US" altLang="zh-CN" dirty="0">
                <a:latin typeface="Times New Roman" panose="02020603050405020304" pitchFamily="18" charset="0"/>
                <a:cs typeface="Times New Roman" panose="02020603050405020304" pitchFamily="18" charset="0"/>
              </a:rPr>
              <a:t> An &amp; Yi Bu</a:t>
            </a:r>
          </a:p>
          <a:p>
            <a:r>
              <a:rPr lang="en-US" altLang="zh-CN" dirty="0">
                <a:latin typeface="Times New Roman" panose="02020603050405020304" pitchFamily="18" charset="0"/>
                <a:cs typeface="Times New Roman" panose="02020603050405020304" pitchFamily="18" charset="0"/>
              </a:rPr>
              <a:t>School of Informatics and Computing</a:t>
            </a:r>
          </a:p>
          <a:p>
            <a:r>
              <a:rPr lang="en-US" altLang="zh-CN" dirty="0">
                <a:latin typeface="Times New Roman" panose="02020603050405020304" pitchFamily="18" charset="0"/>
                <a:cs typeface="Times New Roman" panose="02020603050405020304" pitchFamily="18" charset="0"/>
              </a:rPr>
              <a:t>Indiana University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90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Single Corner Snipped 1">
            <a:extLst>
              <a:ext uri="{FF2B5EF4-FFF2-40B4-BE49-F238E27FC236}">
                <a16:creationId xmlns:a16="http://schemas.microsoft.com/office/drawing/2014/main" id="{8C246C99-6776-4680-907E-7956A3728EE5}"/>
              </a:ext>
            </a:extLst>
          </p:cNvPr>
          <p:cNvSpPr/>
          <p:nvPr/>
        </p:nvSpPr>
        <p:spPr>
          <a:xfrm>
            <a:off x="4987831" y="1672047"/>
            <a:ext cx="1371600" cy="659356"/>
          </a:xfrm>
          <a:prstGeom prst="snip1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A68C9C4-1348-4F74-8753-5FA909A19E55}"/>
              </a:ext>
            </a:extLst>
          </p:cNvPr>
          <p:cNvSpPr txBox="1"/>
          <p:nvPr/>
        </p:nvSpPr>
        <p:spPr>
          <a:xfrm>
            <a:off x="5165887" y="1672046"/>
            <a:ext cx="1097280" cy="400110"/>
          </a:xfrm>
          <a:prstGeom prst="rect">
            <a:avLst/>
          </a:prstGeom>
          <a:noFill/>
        </p:spPr>
        <p:txBody>
          <a:bodyPr wrap="square" rtlCol="0">
            <a:spAutoFit/>
          </a:bodyPr>
          <a:lstStyle/>
          <a:p>
            <a:r>
              <a:rPr lang="en-US" sz="2000" b="1" dirty="0"/>
              <a:t>Journal</a:t>
            </a:r>
          </a:p>
        </p:txBody>
      </p:sp>
      <p:sp>
        <p:nvSpPr>
          <p:cNvPr id="7" name="Rectangle: Single Corner Snipped 6">
            <a:extLst>
              <a:ext uri="{FF2B5EF4-FFF2-40B4-BE49-F238E27FC236}">
                <a16:creationId xmlns:a16="http://schemas.microsoft.com/office/drawing/2014/main" id="{9C947979-31D0-456B-B5B8-79DC9A6D4C5F}"/>
              </a:ext>
            </a:extLst>
          </p:cNvPr>
          <p:cNvSpPr/>
          <p:nvPr/>
        </p:nvSpPr>
        <p:spPr>
          <a:xfrm>
            <a:off x="2164079" y="1672046"/>
            <a:ext cx="1371600" cy="1698171"/>
          </a:xfrm>
          <a:prstGeom prst="snip1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501968-8B4D-4A49-B662-B8EA38DE8198}"/>
              </a:ext>
            </a:extLst>
          </p:cNvPr>
          <p:cNvSpPr txBox="1"/>
          <p:nvPr/>
        </p:nvSpPr>
        <p:spPr>
          <a:xfrm>
            <a:off x="2392679" y="1672046"/>
            <a:ext cx="807720" cy="400110"/>
          </a:xfrm>
          <a:prstGeom prst="rect">
            <a:avLst/>
          </a:prstGeom>
          <a:noFill/>
        </p:spPr>
        <p:txBody>
          <a:bodyPr wrap="square" rtlCol="0">
            <a:spAutoFit/>
          </a:bodyPr>
          <a:lstStyle/>
          <a:p>
            <a:r>
              <a:rPr lang="en-US" sz="2000" b="1" dirty="0"/>
              <a:t>Paper</a:t>
            </a:r>
          </a:p>
        </p:txBody>
      </p:sp>
      <p:sp>
        <p:nvSpPr>
          <p:cNvPr id="9" name="Rectangle: Single Corner Snipped 8">
            <a:extLst>
              <a:ext uri="{FF2B5EF4-FFF2-40B4-BE49-F238E27FC236}">
                <a16:creationId xmlns:a16="http://schemas.microsoft.com/office/drawing/2014/main" id="{A064FEFC-AE49-4529-854F-75A8849C5096}"/>
              </a:ext>
            </a:extLst>
          </p:cNvPr>
          <p:cNvSpPr/>
          <p:nvPr/>
        </p:nvSpPr>
        <p:spPr>
          <a:xfrm>
            <a:off x="8115772" y="1656656"/>
            <a:ext cx="1371600" cy="1698171"/>
          </a:xfrm>
          <a:prstGeom prst="snip1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DA8D18-2E00-48B9-9B64-9AC8FF725836}"/>
              </a:ext>
            </a:extLst>
          </p:cNvPr>
          <p:cNvSpPr txBox="1"/>
          <p:nvPr/>
        </p:nvSpPr>
        <p:spPr>
          <a:xfrm>
            <a:off x="8245946" y="1623516"/>
            <a:ext cx="1075491" cy="707886"/>
          </a:xfrm>
          <a:prstGeom prst="rect">
            <a:avLst/>
          </a:prstGeom>
          <a:noFill/>
        </p:spPr>
        <p:txBody>
          <a:bodyPr wrap="square" rtlCol="0">
            <a:spAutoFit/>
          </a:bodyPr>
          <a:lstStyle/>
          <a:p>
            <a:pPr algn="ctr"/>
            <a:r>
              <a:rPr lang="en-US" sz="2000" b="1" dirty="0"/>
              <a:t>Sub </a:t>
            </a:r>
          </a:p>
          <a:p>
            <a:pPr algn="ctr"/>
            <a:r>
              <a:rPr lang="en-US" sz="2000" b="1" dirty="0"/>
              <a:t>Domain</a:t>
            </a:r>
          </a:p>
        </p:txBody>
      </p:sp>
      <p:sp>
        <p:nvSpPr>
          <p:cNvPr id="11" name="Oval 10">
            <a:extLst>
              <a:ext uri="{FF2B5EF4-FFF2-40B4-BE49-F238E27FC236}">
                <a16:creationId xmlns:a16="http://schemas.microsoft.com/office/drawing/2014/main" id="{75C7B60D-76F7-4C70-B30B-882585ECEC39}"/>
              </a:ext>
            </a:extLst>
          </p:cNvPr>
          <p:cNvSpPr/>
          <p:nvPr/>
        </p:nvSpPr>
        <p:spPr>
          <a:xfrm>
            <a:off x="2278379" y="2072156"/>
            <a:ext cx="1143000" cy="42285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BC4D09-CAE6-42B2-9B87-7D866468C366}"/>
              </a:ext>
            </a:extLst>
          </p:cNvPr>
          <p:cNvSpPr txBox="1"/>
          <p:nvPr/>
        </p:nvSpPr>
        <p:spPr>
          <a:xfrm>
            <a:off x="2552699" y="2098915"/>
            <a:ext cx="1097280" cy="369332"/>
          </a:xfrm>
          <a:prstGeom prst="rect">
            <a:avLst/>
          </a:prstGeom>
          <a:noFill/>
        </p:spPr>
        <p:txBody>
          <a:bodyPr wrap="square" rtlCol="0">
            <a:spAutoFit/>
          </a:bodyPr>
          <a:lstStyle/>
          <a:p>
            <a:r>
              <a:rPr lang="en-US" dirty="0"/>
              <a:t>Year</a:t>
            </a:r>
            <a:endParaRPr lang="en-US" sz="2000" dirty="0"/>
          </a:p>
        </p:txBody>
      </p:sp>
      <p:sp>
        <p:nvSpPr>
          <p:cNvPr id="13" name="Arrow: Down 12">
            <a:extLst>
              <a:ext uri="{FF2B5EF4-FFF2-40B4-BE49-F238E27FC236}">
                <a16:creationId xmlns:a16="http://schemas.microsoft.com/office/drawing/2014/main" id="{E81C18CD-477A-4322-ADAB-AC895229562D}"/>
              </a:ext>
            </a:extLst>
          </p:cNvPr>
          <p:cNvSpPr/>
          <p:nvPr/>
        </p:nvSpPr>
        <p:spPr>
          <a:xfrm rot="16200000">
            <a:off x="3944748" y="1538684"/>
            <a:ext cx="657347" cy="1246885"/>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6C67F4F-15AB-46E5-AC18-72EEBB9ABE5B}"/>
              </a:ext>
            </a:extLst>
          </p:cNvPr>
          <p:cNvSpPr txBox="1"/>
          <p:nvPr/>
        </p:nvSpPr>
        <p:spPr>
          <a:xfrm>
            <a:off x="3664240" y="1977459"/>
            <a:ext cx="1494143" cy="369332"/>
          </a:xfrm>
          <a:prstGeom prst="rect">
            <a:avLst/>
          </a:prstGeom>
          <a:noFill/>
        </p:spPr>
        <p:txBody>
          <a:bodyPr wrap="square" rtlCol="0">
            <a:spAutoFit/>
          </a:bodyPr>
          <a:lstStyle/>
          <a:p>
            <a:r>
              <a:rPr lang="en-US" dirty="0"/>
              <a:t>Journal ID</a:t>
            </a:r>
            <a:endParaRPr lang="en-US" sz="2000" dirty="0"/>
          </a:p>
        </p:txBody>
      </p:sp>
      <p:sp>
        <p:nvSpPr>
          <p:cNvPr id="17" name="Oval 16">
            <a:extLst>
              <a:ext uri="{FF2B5EF4-FFF2-40B4-BE49-F238E27FC236}">
                <a16:creationId xmlns:a16="http://schemas.microsoft.com/office/drawing/2014/main" id="{65C3F549-4CC1-41F4-BF89-1CFFADFF391F}"/>
              </a:ext>
            </a:extLst>
          </p:cNvPr>
          <p:cNvSpPr/>
          <p:nvPr/>
        </p:nvSpPr>
        <p:spPr>
          <a:xfrm>
            <a:off x="8245946" y="2372291"/>
            <a:ext cx="1143000" cy="42285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6230B09-FEC9-4217-9102-22610C9BE8D4}"/>
              </a:ext>
            </a:extLst>
          </p:cNvPr>
          <p:cNvSpPr txBox="1"/>
          <p:nvPr/>
        </p:nvSpPr>
        <p:spPr>
          <a:xfrm>
            <a:off x="8360858" y="2399050"/>
            <a:ext cx="1097280" cy="369332"/>
          </a:xfrm>
          <a:prstGeom prst="rect">
            <a:avLst/>
          </a:prstGeom>
          <a:noFill/>
        </p:spPr>
        <p:txBody>
          <a:bodyPr wrap="square" rtlCol="0">
            <a:spAutoFit/>
          </a:bodyPr>
          <a:lstStyle/>
          <a:p>
            <a:r>
              <a:rPr lang="en-US" dirty="0"/>
              <a:t>Domain</a:t>
            </a:r>
            <a:endParaRPr lang="en-US" sz="2000" dirty="0"/>
          </a:p>
        </p:txBody>
      </p:sp>
      <p:sp>
        <p:nvSpPr>
          <p:cNvPr id="21" name="TextBox 20">
            <a:extLst>
              <a:ext uri="{FF2B5EF4-FFF2-40B4-BE49-F238E27FC236}">
                <a16:creationId xmlns:a16="http://schemas.microsoft.com/office/drawing/2014/main" id="{4D140FDA-4153-47EF-BBA1-680429A0F715}"/>
              </a:ext>
            </a:extLst>
          </p:cNvPr>
          <p:cNvSpPr txBox="1"/>
          <p:nvPr/>
        </p:nvSpPr>
        <p:spPr>
          <a:xfrm>
            <a:off x="6455694" y="1962070"/>
            <a:ext cx="1494143" cy="369332"/>
          </a:xfrm>
          <a:prstGeom prst="rect">
            <a:avLst/>
          </a:prstGeom>
          <a:noFill/>
        </p:spPr>
        <p:txBody>
          <a:bodyPr wrap="square" rtlCol="0">
            <a:spAutoFit/>
          </a:bodyPr>
          <a:lstStyle/>
          <a:p>
            <a:r>
              <a:rPr lang="en-US" dirty="0"/>
              <a:t>Journal name</a:t>
            </a:r>
            <a:endParaRPr lang="en-US" sz="2000" dirty="0"/>
          </a:p>
        </p:txBody>
      </p:sp>
      <p:sp>
        <p:nvSpPr>
          <p:cNvPr id="22" name="Arrow: Down 21">
            <a:extLst>
              <a:ext uri="{FF2B5EF4-FFF2-40B4-BE49-F238E27FC236}">
                <a16:creationId xmlns:a16="http://schemas.microsoft.com/office/drawing/2014/main" id="{E5D89C8A-E839-4E17-84B8-AE0B4761C6E3}"/>
              </a:ext>
            </a:extLst>
          </p:cNvPr>
          <p:cNvSpPr/>
          <p:nvPr/>
        </p:nvSpPr>
        <p:spPr>
          <a:xfrm rot="16200000">
            <a:off x="6929376" y="1389257"/>
            <a:ext cx="657347" cy="1545736"/>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4BF128-8F0A-404D-BD11-508600563E5B}"/>
              </a:ext>
            </a:extLst>
          </p:cNvPr>
          <p:cNvSpPr/>
          <p:nvPr/>
        </p:nvSpPr>
        <p:spPr>
          <a:xfrm>
            <a:off x="2278379" y="2585495"/>
            <a:ext cx="1143000" cy="42285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84B6ED8-102E-4657-AA31-FB1C15E8CA9A}"/>
              </a:ext>
            </a:extLst>
          </p:cNvPr>
          <p:cNvSpPr txBox="1"/>
          <p:nvPr/>
        </p:nvSpPr>
        <p:spPr>
          <a:xfrm>
            <a:off x="2306063" y="2610475"/>
            <a:ext cx="1257300" cy="369332"/>
          </a:xfrm>
          <a:prstGeom prst="rect">
            <a:avLst/>
          </a:prstGeom>
          <a:noFill/>
        </p:spPr>
        <p:txBody>
          <a:bodyPr wrap="square" rtlCol="0">
            <a:spAutoFit/>
          </a:bodyPr>
          <a:lstStyle/>
          <a:p>
            <a:r>
              <a:rPr lang="en-US" dirty="0"/>
              <a:t>Reference</a:t>
            </a:r>
            <a:endParaRPr lang="en-US" sz="2000" dirty="0"/>
          </a:p>
        </p:txBody>
      </p:sp>
      <p:cxnSp>
        <p:nvCxnSpPr>
          <p:cNvPr id="27" name="Straight Arrow Connector 26">
            <a:extLst>
              <a:ext uri="{FF2B5EF4-FFF2-40B4-BE49-F238E27FC236}">
                <a16:creationId xmlns:a16="http://schemas.microsoft.com/office/drawing/2014/main" id="{9586162C-7975-4CB8-AF30-8820A1C5F5B6}"/>
              </a:ext>
            </a:extLst>
          </p:cNvPr>
          <p:cNvCxnSpPr>
            <a:cxnSpLocks/>
          </p:cNvCxnSpPr>
          <p:nvPr/>
        </p:nvCxnSpPr>
        <p:spPr>
          <a:xfrm>
            <a:off x="3332106" y="2386187"/>
            <a:ext cx="1478025" cy="407386"/>
          </a:xfrm>
          <a:prstGeom prst="straightConnector1">
            <a:avLst/>
          </a:prstGeom>
          <a:ln w="38100">
            <a:solidFill>
              <a:schemeClr val="accent6">
                <a:lumMod val="5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4E733EE-A9C3-47D4-AC97-863F937B59D1}"/>
              </a:ext>
            </a:extLst>
          </p:cNvPr>
          <p:cNvCxnSpPr>
            <a:cxnSpLocks/>
            <a:endCxn id="42" idx="1"/>
          </p:cNvCxnSpPr>
          <p:nvPr/>
        </p:nvCxnSpPr>
        <p:spPr>
          <a:xfrm>
            <a:off x="3352799" y="2872366"/>
            <a:ext cx="1443490" cy="72632"/>
          </a:xfrm>
          <a:prstGeom prst="straightConnector1">
            <a:avLst/>
          </a:prstGeom>
          <a:ln w="38100">
            <a:solidFill>
              <a:schemeClr val="accent6">
                <a:lumMod val="5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BECA53-0EF8-408B-ABE3-F07CEB30BC7B}"/>
              </a:ext>
            </a:extLst>
          </p:cNvPr>
          <p:cNvCxnSpPr>
            <a:cxnSpLocks/>
            <a:stCxn id="17" idx="2"/>
            <a:endCxn id="42" idx="3"/>
          </p:cNvCxnSpPr>
          <p:nvPr/>
        </p:nvCxnSpPr>
        <p:spPr>
          <a:xfrm flipH="1">
            <a:off x="6784641" y="2583716"/>
            <a:ext cx="1461305" cy="361282"/>
          </a:xfrm>
          <a:prstGeom prst="straightConnector1">
            <a:avLst/>
          </a:prstGeom>
          <a:ln w="38100">
            <a:solidFill>
              <a:schemeClr val="accent6">
                <a:lumMod val="5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A845715-0772-4719-ACAD-27504BB4C5DE}"/>
              </a:ext>
            </a:extLst>
          </p:cNvPr>
          <p:cNvSpPr/>
          <p:nvPr/>
        </p:nvSpPr>
        <p:spPr>
          <a:xfrm>
            <a:off x="4796289" y="2490798"/>
            <a:ext cx="2016036" cy="915865"/>
          </a:xfrm>
          <a:prstGeom prst="rect">
            <a:avLst/>
          </a:prstGeom>
          <a:no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5A918F7-0A6E-4623-ADC3-D9ED9B6C6EA1}"/>
              </a:ext>
            </a:extLst>
          </p:cNvPr>
          <p:cNvSpPr txBox="1"/>
          <p:nvPr/>
        </p:nvSpPr>
        <p:spPr>
          <a:xfrm>
            <a:off x="4796289" y="2483333"/>
            <a:ext cx="1988352" cy="923330"/>
          </a:xfrm>
          <a:prstGeom prst="rect">
            <a:avLst/>
          </a:prstGeom>
          <a:noFill/>
        </p:spPr>
        <p:txBody>
          <a:bodyPr wrap="square" rtlCol="0">
            <a:spAutoFit/>
          </a:bodyPr>
          <a:lstStyle/>
          <a:p>
            <a:pPr algn="ctr"/>
            <a:r>
              <a:rPr lang="en-US" b="1" dirty="0"/>
              <a:t>Citation Networks of 13 disciplines from 2010 to 2015</a:t>
            </a:r>
            <a:endParaRPr lang="en-US" sz="2000" b="1" dirty="0"/>
          </a:p>
        </p:txBody>
      </p:sp>
    </p:spTree>
    <p:extLst>
      <p:ext uri="{BB962C8B-B14F-4D97-AF65-F5344CB8AC3E}">
        <p14:creationId xmlns:p14="http://schemas.microsoft.com/office/powerpoint/2010/main" val="959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5"/>
          <p:cNvGraphicFramePr>
            <a:graphicFrameLocks noGrp="1"/>
          </p:cNvGraphicFramePr>
          <p:nvPr>
            <p:extLst/>
          </p:nvPr>
        </p:nvGraphicFramePr>
        <p:xfrm>
          <a:off x="1625368" y="1656630"/>
          <a:ext cx="10899650" cy="4578013"/>
        </p:xfrm>
        <a:graphic>
          <a:graphicData uri="http://schemas.openxmlformats.org/drawingml/2006/table">
            <a:tbl>
              <a:tblPr firstRow="1" firstCol="1" bandRow="1">
                <a:tableStyleId>{5940675A-B579-460E-94D1-54222C63F5DA}</a:tableStyleId>
              </a:tblPr>
              <a:tblGrid>
                <a:gridCol w="4587401">
                  <a:extLst>
                    <a:ext uri="{9D8B030D-6E8A-4147-A177-3AD203B41FA5}">
                      <a16:colId xmlns:a16="http://schemas.microsoft.com/office/drawing/2014/main" val="1104357971"/>
                    </a:ext>
                  </a:extLst>
                </a:gridCol>
                <a:gridCol w="1790640">
                  <a:extLst>
                    <a:ext uri="{9D8B030D-6E8A-4147-A177-3AD203B41FA5}">
                      <a16:colId xmlns:a16="http://schemas.microsoft.com/office/drawing/2014/main" val="2015080316"/>
                    </a:ext>
                  </a:extLst>
                </a:gridCol>
                <a:gridCol w="2021857">
                  <a:extLst>
                    <a:ext uri="{9D8B030D-6E8A-4147-A177-3AD203B41FA5}">
                      <a16:colId xmlns:a16="http://schemas.microsoft.com/office/drawing/2014/main" val="42085692"/>
                    </a:ext>
                  </a:extLst>
                </a:gridCol>
                <a:gridCol w="2499752">
                  <a:extLst>
                    <a:ext uri="{9D8B030D-6E8A-4147-A177-3AD203B41FA5}">
                      <a16:colId xmlns:a16="http://schemas.microsoft.com/office/drawing/2014/main" val="2302027502"/>
                    </a:ext>
                  </a:extLst>
                </a:gridCol>
              </a:tblGrid>
              <a:tr h="327976">
                <a:tc>
                  <a:txBody>
                    <a:bodyPr/>
                    <a:lstStyle/>
                    <a:p>
                      <a:pPr algn="ct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 oldest year</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a:solidFill>
                            <a:srgbClr val="000000"/>
                          </a:solidFill>
                          <a:effectLst/>
                          <a:latin typeface="Times New Roman" panose="02020603050405020304" pitchFamily="18" charset="0"/>
                          <a:cs typeface="Times New Roman" panose="02020603050405020304" pitchFamily="18" charset="0"/>
                        </a:rPr>
                        <a:t>of Citing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paper</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 of Cited paper</a:t>
                      </a:r>
                    </a:p>
                  </a:txBody>
                  <a:tcPr marL="9525" marR="9525" marT="9525" marB="0" anchor="ctr"/>
                </a:tc>
                <a:extLst>
                  <a:ext uri="{0D108BD9-81ED-4DB2-BD59-A6C34878D82A}">
                    <a16:rowId xmlns:a16="http://schemas.microsoft.com/office/drawing/2014/main" val="2769330967"/>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Biology</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1825</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845,428</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1,067,256</a:t>
                      </a:r>
                    </a:p>
                  </a:txBody>
                  <a:tcPr marL="9525" marR="9525" marT="9525" marB="0" anchor="ctr"/>
                </a:tc>
                <a:extLst>
                  <a:ext uri="{0D108BD9-81ED-4DB2-BD59-A6C34878D82A}">
                    <a16:rowId xmlns:a16="http://schemas.microsoft.com/office/drawing/2014/main" val="1455140617"/>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Biotechnology</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1882</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332,324</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415,365</a:t>
                      </a:r>
                    </a:p>
                  </a:txBody>
                  <a:tcPr marL="9525" marR="9525" marT="9525" marB="0" anchor="ctr"/>
                </a:tc>
                <a:extLst>
                  <a:ext uri="{0D108BD9-81ED-4DB2-BD59-A6C34878D82A}">
                    <a16:rowId xmlns:a16="http://schemas.microsoft.com/office/drawing/2014/main" val="1747732144"/>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Medical Specialties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1824</a:t>
                      </a:r>
                    </a:p>
                  </a:txBody>
                  <a:tcPr marL="9525" marR="9525" marT="9525" marB="0" anchor="ctr"/>
                </a:tc>
                <a:tc>
                  <a:txBody>
                    <a:bodyPr/>
                    <a:lstStyle/>
                    <a:p>
                      <a:pPr algn="ctr" fontAlgn="b"/>
                      <a:r>
                        <a:rPr lang="en-US" sz="2000" b="0" i="0" u="none" strike="noStrike" dirty="0">
                          <a:solidFill>
                            <a:srgbClr val="FF0000"/>
                          </a:solidFill>
                          <a:effectLst/>
                          <a:latin typeface="Times New Roman" panose="02020603050405020304" pitchFamily="18" charset="0"/>
                          <a:cs typeface="Times New Roman" panose="02020603050405020304" pitchFamily="18" charset="0"/>
                        </a:rPr>
                        <a:t>2,081,563</a:t>
                      </a:r>
                    </a:p>
                  </a:txBody>
                  <a:tcPr marL="9525" marR="9525" marT="9525" marB="0" anchor="ctr"/>
                </a:tc>
                <a:tc>
                  <a:txBody>
                    <a:bodyPr/>
                    <a:lstStyle/>
                    <a:p>
                      <a:pPr algn="ctr" fontAlgn="b"/>
                      <a:r>
                        <a:rPr lang="en-US" sz="2000" b="0" i="0" u="none" strike="noStrike" dirty="0">
                          <a:solidFill>
                            <a:srgbClr val="FF0000"/>
                          </a:solidFill>
                          <a:effectLst/>
                          <a:latin typeface="Times New Roman" panose="02020603050405020304" pitchFamily="18" charset="0"/>
                          <a:cs typeface="Times New Roman" panose="02020603050405020304" pitchFamily="18" charset="0"/>
                        </a:rPr>
                        <a:t>2,643,059</a:t>
                      </a:r>
                    </a:p>
                  </a:txBody>
                  <a:tcPr marL="9525" marR="9525" marT="9525" marB="0" anchor="ctr"/>
                </a:tc>
                <a:extLst>
                  <a:ext uri="{0D108BD9-81ED-4DB2-BD59-A6C34878D82A}">
                    <a16:rowId xmlns:a16="http://schemas.microsoft.com/office/drawing/2014/main" val="4157271408"/>
                  </a:ext>
                </a:extLst>
              </a:tr>
              <a:tr h="327976">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Chemical, Mechanical, &amp; Civil Engineering</a:t>
                      </a:r>
                    </a:p>
                  </a:txBody>
                  <a:tcPr marL="9525" marR="9525" marT="9525" marB="0" anchor="ctr"/>
                </a:tc>
                <a:tc>
                  <a:txBody>
                    <a:bodyPr/>
                    <a:lstStyle/>
                    <a:p>
                      <a:pPr algn="ctr" fontAlgn="b"/>
                      <a:r>
                        <a:rPr lang="en-US" sz="2000" b="0" i="0" u="none" strike="noStrike" dirty="0">
                          <a:solidFill>
                            <a:srgbClr val="0070C0"/>
                          </a:solidFill>
                          <a:effectLst/>
                          <a:latin typeface="Times New Roman" panose="02020603050405020304" pitchFamily="18" charset="0"/>
                          <a:cs typeface="Times New Roman" panose="02020603050405020304" pitchFamily="18" charset="0"/>
                        </a:rPr>
                        <a:t>1800</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722,694</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769,853</a:t>
                      </a:r>
                    </a:p>
                  </a:txBody>
                  <a:tcPr marL="9525" marR="9525" marT="9525" marB="0" anchor="ctr"/>
                </a:tc>
                <a:extLst>
                  <a:ext uri="{0D108BD9-81ED-4DB2-BD59-A6C34878D82A}">
                    <a16:rowId xmlns:a16="http://schemas.microsoft.com/office/drawing/2014/main" val="3678318892"/>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Chemistry</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1811</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1,142,035</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1,624,015</a:t>
                      </a:r>
                    </a:p>
                  </a:txBody>
                  <a:tcPr marL="9525" marR="9525" marT="9525" marB="0" anchor="ctr"/>
                </a:tc>
                <a:extLst>
                  <a:ext uri="{0D108BD9-81ED-4DB2-BD59-A6C34878D82A}">
                    <a16:rowId xmlns:a16="http://schemas.microsoft.com/office/drawing/2014/main" val="91391557"/>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Earth Sciences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1819</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290,249</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328,830</a:t>
                      </a:r>
                    </a:p>
                  </a:txBody>
                  <a:tcPr marL="9525" marR="9525" marT="9525" marB="0" anchor="ctr"/>
                </a:tc>
                <a:extLst>
                  <a:ext uri="{0D108BD9-81ED-4DB2-BD59-A6C34878D82A}">
                    <a16:rowId xmlns:a16="http://schemas.microsoft.com/office/drawing/2014/main" val="4064215458"/>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Electrical Engineering &amp; Computer Science</a:t>
                      </a:r>
                    </a:p>
                  </a:txBody>
                  <a:tcPr marL="9525" marR="9525" marT="9525" marB="0" anchor="ctr">
                    <a:solidFill>
                      <a:schemeClr val="accent4">
                        <a:lumMod val="20000"/>
                        <a:lumOff val="80000"/>
                      </a:schemeClr>
                    </a:solidFill>
                  </a:tcPr>
                </a:tc>
                <a:tc>
                  <a:txBody>
                    <a:bodyPr/>
                    <a:lstStyle/>
                    <a:p>
                      <a:pPr algn="ctr" fontAlgn="b"/>
                      <a:r>
                        <a:rPr lang="en-US" sz="2000" b="0" i="0" u="none" strike="noStrike" dirty="0">
                          <a:solidFill>
                            <a:srgbClr val="FF0000"/>
                          </a:solidFill>
                          <a:effectLst/>
                          <a:latin typeface="Times New Roman" panose="02020603050405020304" pitchFamily="18" charset="0"/>
                          <a:cs typeface="Times New Roman" panose="02020603050405020304" pitchFamily="18" charset="0"/>
                        </a:rPr>
                        <a:t>1900</a:t>
                      </a:r>
                    </a:p>
                  </a:txBody>
                  <a:tcPr marL="9525" marR="9525" marT="9525" marB="0" anchor="ctr">
                    <a:solidFill>
                      <a:schemeClr val="accent4">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470,868</a:t>
                      </a:r>
                    </a:p>
                  </a:txBody>
                  <a:tcPr marL="9525" marR="9525" marT="9525" marB="0" anchor="ctr">
                    <a:solidFill>
                      <a:schemeClr val="accent4">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454,866</a:t>
                      </a:r>
                    </a:p>
                  </a:txBody>
                  <a:tcPr marL="9525" marR="9525" marT="9525" marB="0" anchor="ctr">
                    <a:solidFill>
                      <a:schemeClr val="accent4">
                        <a:lumMod val="20000"/>
                        <a:lumOff val="80000"/>
                      </a:schemeClr>
                    </a:solidFill>
                  </a:tcPr>
                </a:tc>
                <a:extLst>
                  <a:ext uri="{0D108BD9-81ED-4DB2-BD59-A6C34878D82A}">
                    <a16:rowId xmlns:a16="http://schemas.microsoft.com/office/drawing/2014/main" val="2871249731"/>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Brain Research</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1849</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787,984</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892,860</a:t>
                      </a:r>
                    </a:p>
                  </a:txBody>
                  <a:tcPr marL="9525" marR="9525" marT="9525" marB="0" anchor="ctr"/>
                </a:tc>
                <a:extLst>
                  <a:ext uri="{0D108BD9-81ED-4DB2-BD59-A6C34878D82A}">
                    <a16:rowId xmlns:a16="http://schemas.microsoft.com/office/drawing/2014/main" val="494769770"/>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Humanities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1825</a:t>
                      </a:r>
                    </a:p>
                  </a:txBody>
                  <a:tcPr marL="9525" marR="9525" marT="9525" marB="0" anchor="ctr"/>
                </a:tc>
                <a:tc>
                  <a:txBody>
                    <a:bodyPr/>
                    <a:lstStyle/>
                    <a:p>
                      <a:pPr algn="ctr" fontAlgn="b"/>
                      <a:r>
                        <a:rPr lang="en-US" sz="2000" b="0" i="0" u="none" strike="noStrike" dirty="0">
                          <a:solidFill>
                            <a:srgbClr val="0070C0"/>
                          </a:solidFill>
                          <a:effectLst/>
                          <a:latin typeface="Times New Roman" panose="02020603050405020304" pitchFamily="18" charset="0"/>
                          <a:cs typeface="Times New Roman" panose="02020603050405020304" pitchFamily="18" charset="0"/>
                        </a:rPr>
                        <a:t>44,613</a:t>
                      </a:r>
                    </a:p>
                  </a:txBody>
                  <a:tcPr marL="9525" marR="9525" marT="9525" marB="0" anchor="ctr"/>
                </a:tc>
                <a:tc>
                  <a:txBody>
                    <a:bodyPr/>
                    <a:lstStyle/>
                    <a:p>
                      <a:pPr algn="ctr" fontAlgn="b"/>
                      <a:r>
                        <a:rPr lang="en-US" sz="2000" b="0" i="0" u="none" strike="noStrike" dirty="0">
                          <a:solidFill>
                            <a:srgbClr val="0070C0"/>
                          </a:solidFill>
                          <a:effectLst/>
                          <a:latin typeface="Times New Roman" panose="02020603050405020304" pitchFamily="18" charset="0"/>
                          <a:cs typeface="Times New Roman" panose="02020603050405020304" pitchFamily="18" charset="0"/>
                        </a:rPr>
                        <a:t>56,801</a:t>
                      </a:r>
                    </a:p>
                  </a:txBody>
                  <a:tcPr marL="9525" marR="9525" marT="9525" marB="0" anchor="ctr"/>
                </a:tc>
                <a:extLst>
                  <a:ext uri="{0D108BD9-81ED-4DB2-BD59-A6C34878D82A}">
                    <a16:rowId xmlns:a16="http://schemas.microsoft.com/office/drawing/2014/main" val="773934903"/>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Infectious Diseases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1843</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808,208</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1,116,668</a:t>
                      </a:r>
                    </a:p>
                  </a:txBody>
                  <a:tcPr marL="9525" marR="9525" marT="9525" marB="0" anchor="ctr"/>
                </a:tc>
                <a:extLst>
                  <a:ext uri="{0D108BD9-81ED-4DB2-BD59-A6C34878D82A}">
                    <a16:rowId xmlns:a16="http://schemas.microsoft.com/office/drawing/2014/main" val="819354959"/>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Math &amp; Physics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1821</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787,165</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1,080,783</a:t>
                      </a:r>
                    </a:p>
                  </a:txBody>
                  <a:tcPr marL="9525" marR="9525" marT="9525" marB="0" anchor="ctr"/>
                </a:tc>
                <a:extLst>
                  <a:ext uri="{0D108BD9-81ED-4DB2-BD59-A6C34878D82A}">
                    <a16:rowId xmlns:a16="http://schemas.microsoft.com/office/drawing/2014/main" val="478574809"/>
                  </a:ext>
                </a:extLst>
              </a:tr>
              <a:tr h="3279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Health Professionals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1842</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973,628</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924,560</a:t>
                      </a:r>
                    </a:p>
                  </a:txBody>
                  <a:tcPr marL="9525" marR="9525" marT="9525" marB="0" anchor="ctr"/>
                </a:tc>
                <a:extLst>
                  <a:ext uri="{0D108BD9-81ED-4DB2-BD59-A6C34878D82A}">
                    <a16:rowId xmlns:a16="http://schemas.microsoft.com/office/drawing/2014/main" val="145793602"/>
                  </a:ext>
                </a:extLst>
              </a:tr>
              <a:tr h="214476">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Social Sciences</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1827</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838,967</a:t>
                      </a:r>
                    </a:p>
                  </a:txBody>
                  <a:tcPr marL="9525" marR="9525" marT="9525" marB="0" anchor="ct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941,709</a:t>
                      </a:r>
                    </a:p>
                  </a:txBody>
                  <a:tcPr marL="9525" marR="9525" marT="9525" marB="0" anchor="ctr"/>
                </a:tc>
                <a:extLst>
                  <a:ext uri="{0D108BD9-81ED-4DB2-BD59-A6C34878D82A}">
                    <a16:rowId xmlns:a16="http://schemas.microsoft.com/office/drawing/2014/main" val="833372551"/>
                  </a:ext>
                </a:extLst>
              </a:tr>
            </a:tbl>
          </a:graphicData>
        </a:graphic>
      </p:graphicFrame>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 – Data Description</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64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5"/>
            <a:ext cx="11174136" cy="2246769"/>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Preferential Attachment</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a:t>
            </a:r>
            <a:endParaRPr lang="zh-CN" altLang="en-US" sz="44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6827487" y="2534551"/>
            <a:ext cx="5508376"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 3 types of Preferential Attachment</a:t>
            </a:r>
          </a:p>
          <a:p>
            <a:endParaRPr lang="en-US" sz="2000" dirty="0">
              <a:latin typeface="Times New Roman" panose="02020603050405020304" pitchFamily="18" charset="0"/>
              <a:cs typeface="Times New Roman" panose="02020603050405020304" pitchFamily="18" charset="0"/>
            </a:endParaRPr>
          </a:p>
          <a:p>
            <a:pPr marL="342900" indent="-342900">
              <a:buFontTx/>
              <a:buChar char="-"/>
            </a:pPr>
            <a:r>
              <a:rPr lang="en-US" sz="2000" b="1" u="sng" dirty="0">
                <a:latin typeface="Times New Roman" panose="02020603050405020304" pitchFamily="18" charset="0"/>
                <a:cs typeface="Times New Roman" panose="02020603050405020304" pitchFamily="18" charset="0"/>
              </a:rPr>
              <a:t>One occurs by only new nodes</a:t>
            </a:r>
          </a:p>
          <a:p>
            <a:endParaRPr lang="en-US" sz="20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Other one occurs by both new and existing nodes </a:t>
            </a:r>
          </a:p>
          <a:p>
            <a:r>
              <a:rPr lang="en-US" sz="2000" dirty="0">
                <a:latin typeface="Times New Roman" panose="02020603050405020304" pitchFamily="18" charset="0"/>
                <a:cs typeface="Times New Roman" panose="02020603050405020304" pitchFamily="18" charset="0"/>
              </a:rPr>
              <a:t>-  The other occurs by existing nodes</a:t>
            </a:r>
          </a:p>
        </p:txBody>
      </p:sp>
      <p:sp>
        <p:nvSpPr>
          <p:cNvPr id="40" name="사각형: 잘린 한쪽 모서리 2"/>
          <p:cNvSpPr/>
          <p:nvPr/>
        </p:nvSpPr>
        <p:spPr>
          <a:xfrm>
            <a:off x="3450652" y="3205877"/>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잘린 한쪽 모서리 12"/>
          <p:cNvSpPr/>
          <p:nvPr/>
        </p:nvSpPr>
        <p:spPr>
          <a:xfrm>
            <a:off x="4060252" y="3368279"/>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각형: 잘린 한쪽 모서리 13"/>
          <p:cNvSpPr/>
          <p:nvPr/>
        </p:nvSpPr>
        <p:spPr>
          <a:xfrm>
            <a:off x="3447855" y="3756755"/>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잘린 한쪽 모서리 14"/>
          <p:cNvSpPr/>
          <p:nvPr/>
        </p:nvSpPr>
        <p:spPr>
          <a:xfrm>
            <a:off x="3136065" y="2879405"/>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잘린 한쪽 모서리 15"/>
          <p:cNvSpPr/>
          <p:nvPr/>
        </p:nvSpPr>
        <p:spPr>
          <a:xfrm>
            <a:off x="3873596" y="3814079"/>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사각형: 잘린 한쪽 모서리 16"/>
          <p:cNvSpPr/>
          <p:nvPr/>
        </p:nvSpPr>
        <p:spPr>
          <a:xfrm>
            <a:off x="4320312" y="2937429"/>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잘린 한쪽 모서리 17"/>
          <p:cNvSpPr/>
          <p:nvPr/>
        </p:nvSpPr>
        <p:spPr>
          <a:xfrm>
            <a:off x="4450340" y="3465936"/>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잘린 한쪽 모서리 18"/>
          <p:cNvSpPr/>
          <p:nvPr/>
        </p:nvSpPr>
        <p:spPr>
          <a:xfrm>
            <a:off x="3833749" y="2879405"/>
            <a:ext cx="226503" cy="268448"/>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8" name="직선 연결선 19"/>
          <p:cNvCxnSpPr>
            <a:endCxn id="40" idx="2"/>
          </p:cNvCxnSpPr>
          <p:nvPr/>
        </p:nvCxnSpPr>
        <p:spPr>
          <a:xfrm>
            <a:off x="3249315" y="3147853"/>
            <a:ext cx="201336" cy="192248"/>
          </a:xfrm>
          <a:prstGeom prst="line">
            <a:avLst/>
          </a:prstGeom>
        </p:spPr>
        <p:style>
          <a:lnRef idx="1">
            <a:schemeClr val="dk1"/>
          </a:lnRef>
          <a:fillRef idx="0">
            <a:schemeClr val="dk1"/>
          </a:fillRef>
          <a:effectRef idx="0">
            <a:schemeClr val="dk1"/>
          </a:effectRef>
          <a:fontRef idx="minor">
            <a:schemeClr val="tx1"/>
          </a:fontRef>
        </p:style>
      </p:cxnSp>
      <p:cxnSp>
        <p:nvCxnSpPr>
          <p:cNvPr id="49" name="직선 연결선 20"/>
          <p:cNvCxnSpPr>
            <a:cxnSpLocks/>
            <a:endCxn id="47" idx="2"/>
          </p:cNvCxnSpPr>
          <p:nvPr/>
        </p:nvCxnSpPr>
        <p:spPr>
          <a:xfrm>
            <a:off x="3359770" y="2955605"/>
            <a:ext cx="473979" cy="58024"/>
          </a:xfrm>
          <a:prstGeom prst="line">
            <a:avLst/>
          </a:prstGeom>
        </p:spPr>
        <p:style>
          <a:lnRef idx="1">
            <a:schemeClr val="dk1"/>
          </a:lnRef>
          <a:fillRef idx="0">
            <a:schemeClr val="dk1"/>
          </a:fillRef>
          <a:effectRef idx="0">
            <a:schemeClr val="dk1"/>
          </a:effectRef>
          <a:fontRef idx="minor">
            <a:schemeClr val="tx1"/>
          </a:fontRef>
        </p:style>
      </p:cxnSp>
      <p:cxnSp>
        <p:nvCxnSpPr>
          <p:cNvPr id="50" name="직선 연결선 22"/>
          <p:cNvCxnSpPr>
            <a:cxnSpLocks/>
          </p:cNvCxnSpPr>
          <p:nvPr/>
        </p:nvCxnSpPr>
        <p:spPr>
          <a:xfrm>
            <a:off x="3674357" y="3401271"/>
            <a:ext cx="385894" cy="73054"/>
          </a:xfrm>
          <a:prstGeom prst="line">
            <a:avLst/>
          </a:prstGeom>
        </p:spPr>
        <p:style>
          <a:lnRef idx="1">
            <a:schemeClr val="dk1"/>
          </a:lnRef>
          <a:fillRef idx="0">
            <a:schemeClr val="dk1"/>
          </a:fillRef>
          <a:effectRef idx="0">
            <a:schemeClr val="dk1"/>
          </a:effectRef>
          <a:fontRef idx="minor">
            <a:schemeClr val="tx1"/>
          </a:fontRef>
        </p:style>
      </p:cxnSp>
      <p:cxnSp>
        <p:nvCxnSpPr>
          <p:cNvPr id="51" name="직선 연결선 24"/>
          <p:cNvCxnSpPr>
            <a:cxnSpLocks/>
            <a:endCxn id="44" idx="3"/>
          </p:cNvCxnSpPr>
          <p:nvPr/>
        </p:nvCxnSpPr>
        <p:spPr>
          <a:xfrm>
            <a:off x="3561105" y="3486735"/>
            <a:ext cx="425742" cy="327344"/>
          </a:xfrm>
          <a:prstGeom prst="line">
            <a:avLst/>
          </a:prstGeom>
        </p:spPr>
        <p:style>
          <a:lnRef idx="1">
            <a:schemeClr val="dk1"/>
          </a:lnRef>
          <a:fillRef idx="0">
            <a:schemeClr val="dk1"/>
          </a:fillRef>
          <a:effectRef idx="0">
            <a:schemeClr val="dk1"/>
          </a:effectRef>
          <a:fontRef idx="minor">
            <a:schemeClr val="tx1"/>
          </a:fontRef>
        </p:style>
      </p:cxnSp>
      <p:cxnSp>
        <p:nvCxnSpPr>
          <p:cNvPr id="52" name="직선 연결선 26"/>
          <p:cNvCxnSpPr>
            <a:cxnSpLocks/>
          </p:cNvCxnSpPr>
          <p:nvPr/>
        </p:nvCxnSpPr>
        <p:spPr>
          <a:xfrm flipH="1">
            <a:off x="3573688" y="3127386"/>
            <a:ext cx="327172" cy="606998"/>
          </a:xfrm>
          <a:prstGeom prst="line">
            <a:avLst/>
          </a:prstGeom>
        </p:spPr>
        <p:style>
          <a:lnRef idx="1">
            <a:schemeClr val="dk1"/>
          </a:lnRef>
          <a:fillRef idx="0">
            <a:schemeClr val="dk1"/>
          </a:fillRef>
          <a:effectRef idx="0">
            <a:schemeClr val="dk1"/>
          </a:effectRef>
          <a:fontRef idx="minor">
            <a:schemeClr val="tx1"/>
          </a:fontRef>
        </p:style>
      </p:cxnSp>
      <p:cxnSp>
        <p:nvCxnSpPr>
          <p:cNvPr id="53" name="직선 연결선 28"/>
          <p:cNvCxnSpPr>
            <a:cxnSpLocks/>
            <a:endCxn id="44" idx="0"/>
          </p:cNvCxnSpPr>
          <p:nvPr/>
        </p:nvCxnSpPr>
        <p:spPr>
          <a:xfrm flipH="1">
            <a:off x="4100098" y="3616143"/>
            <a:ext cx="87386" cy="332161"/>
          </a:xfrm>
          <a:prstGeom prst="line">
            <a:avLst/>
          </a:prstGeom>
        </p:spPr>
        <p:style>
          <a:lnRef idx="1">
            <a:schemeClr val="dk1"/>
          </a:lnRef>
          <a:fillRef idx="0">
            <a:schemeClr val="dk1"/>
          </a:fillRef>
          <a:effectRef idx="0">
            <a:schemeClr val="dk1"/>
          </a:effectRef>
          <a:fontRef idx="minor">
            <a:schemeClr val="tx1"/>
          </a:fontRef>
        </p:style>
      </p:cxnSp>
      <p:cxnSp>
        <p:nvCxnSpPr>
          <p:cNvPr id="54" name="직선 연결선 30"/>
          <p:cNvCxnSpPr>
            <a:cxnSpLocks/>
          </p:cNvCxnSpPr>
          <p:nvPr/>
        </p:nvCxnSpPr>
        <p:spPr>
          <a:xfrm flipH="1">
            <a:off x="4286754" y="3205878"/>
            <a:ext cx="87386" cy="332161"/>
          </a:xfrm>
          <a:prstGeom prst="line">
            <a:avLst/>
          </a:prstGeom>
        </p:spPr>
        <p:style>
          <a:lnRef idx="1">
            <a:schemeClr val="dk1"/>
          </a:lnRef>
          <a:fillRef idx="0">
            <a:schemeClr val="dk1"/>
          </a:fillRef>
          <a:effectRef idx="0">
            <a:schemeClr val="dk1"/>
          </a:effectRef>
          <a:fontRef idx="minor">
            <a:schemeClr val="tx1"/>
          </a:fontRef>
        </p:style>
      </p:cxnSp>
      <p:cxnSp>
        <p:nvCxnSpPr>
          <p:cNvPr id="55" name="직선 연결선 31"/>
          <p:cNvCxnSpPr>
            <a:cxnSpLocks/>
          </p:cNvCxnSpPr>
          <p:nvPr/>
        </p:nvCxnSpPr>
        <p:spPr>
          <a:xfrm flipH="1">
            <a:off x="3996635" y="3605151"/>
            <a:ext cx="456502" cy="192946"/>
          </a:xfrm>
          <a:prstGeom prst="line">
            <a:avLst/>
          </a:prstGeom>
        </p:spPr>
        <p:style>
          <a:lnRef idx="1">
            <a:schemeClr val="dk1"/>
          </a:lnRef>
          <a:fillRef idx="0">
            <a:schemeClr val="dk1"/>
          </a:fillRef>
          <a:effectRef idx="0">
            <a:schemeClr val="dk1"/>
          </a:effectRef>
          <a:fontRef idx="minor">
            <a:schemeClr val="tx1"/>
          </a:fontRef>
        </p:style>
      </p:cxnSp>
      <p:cxnSp>
        <p:nvCxnSpPr>
          <p:cNvPr id="56" name="직선 연결선 33"/>
          <p:cNvCxnSpPr>
            <a:cxnSpLocks/>
            <a:stCxn id="45" idx="2"/>
          </p:cNvCxnSpPr>
          <p:nvPr/>
        </p:nvCxnSpPr>
        <p:spPr>
          <a:xfrm flipH="1" flipV="1">
            <a:off x="4054659" y="3028203"/>
            <a:ext cx="265652" cy="43450"/>
          </a:xfrm>
          <a:prstGeom prst="line">
            <a:avLst/>
          </a:prstGeom>
        </p:spPr>
        <p:style>
          <a:lnRef idx="1">
            <a:schemeClr val="dk1"/>
          </a:lnRef>
          <a:fillRef idx="0">
            <a:schemeClr val="dk1"/>
          </a:fillRef>
          <a:effectRef idx="0">
            <a:schemeClr val="dk1"/>
          </a:effectRef>
          <a:fontRef idx="minor">
            <a:schemeClr val="tx1"/>
          </a:fontRef>
        </p:style>
      </p:cxnSp>
      <p:sp>
        <p:nvSpPr>
          <p:cNvPr id="57" name="사각형: 잘린 한쪽 모서리 35"/>
          <p:cNvSpPr/>
          <p:nvPr/>
        </p:nvSpPr>
        <p:spPr>
          <a:xfrm>
            <a:off x="5157112" y="3028203"/>
            <a:ext cx="536196" cy="587939"/>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p:cNvSpPr txBox="1"/>
          <p:nvPr/>
        </p:nvSpPr>
        <p:spPr>
          <a:xfrm>
            <a:off x="5117264" y="3147853"/>
            <a:ext cx="865464" cy="369332"/>
          </a:xfrm>
          <a:prstGeom prst="rect">
            <a:avLst/>
          </a:prstGeom>
          <a:noFill/>
        </p:spPr>
        <p:txBody>
          <a:bodyPr wrap="square" rtlCol="0">
            <a:spAutoFit/>
          </a:bodyPr>
          <a:lstStyle/>
          <a:p>
            <a:r>
              <a:rPr lang="en-US" altLang="ko-KR" dirty="0"/>
              <a:t>New</a:t>
            </a:r>
            <a:endParaRPr lang="ko-KR" altLang="en-US" dirty="0"/>
          </a:p>
        </p:txBody>
      </p:sp>
      <p:sp>
        <p:nvSpPr>
          <p:cNvPr id="59" name="화살표: 아래로 구부러짐 37"/>
          <p:cNvSpPr/>
          <p:nvPr/>
        </p:nvSpPr>
        <p:spPr>
          <a:xfrm rot="10800000">
            <a:off x="4785158" y="3627866"/>
            <a:ext cx="664213" cy="30871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4" name="Rectangle 63"/>
          <p:cNvSpPr/>
          <p:nvPr/>
        </p:nvSpPr>
        <p:spPr>
          <a:xfrm>
            <a:off x="10884928" y="2580488"/>
            <a:ext cx="1636987" cy="338554"/>
          </a:xfrm>
          <a:prstGeom prst="rect">
            <a:avLst/>
          </a:prstGeom>
        </p:spPr>
        <p:txBody>
          <a:bodyPr wrap="none">
            <a:spAutoFit/>
          </a:bodyPr>
          <a:lstStyle/>
          <a:p>
            <a:r>
              <a:rPr lang="en-US" altLang="ko-KR" sz="1600" dirty="0">
                <a:latin typeface="Times New Roman" panose="02020603050405020304" pitchFamily="18" charset="0"/>
                <a:cs typeface="Times New Roman" panose="02020603050405020304" pitchFamily="18" charset="0"/>
              </a:rPr>
              <a:t>(</a:t>
            </a:r>
            <a:r>
              <a:rPr lang="en-US" altLang="ko-KR" sz="1600" dirty="0" err="1">
                <a:latin typeface="Times New Roman" panose="02020603050405020304" pitchFamily="18" charset="0"/>
                <a:cs typeface="Times New Roman" panose="02020603050405020304" pitchFamily="18" charset="0"/>
              </a:rPr>
              <a:t>Milojević</a:t>
            </a:r>
            <a:r>
              <a:rPr lang="en-US" altLang="ko-KR" sz="1600" dirty="0">
                <a:latin typeface="Times New Roman" panose="02020603050405020304" pitchFamily="18" charset="0"/>
                <a:cs typeface="Times New Roman" panose="02020603050405020304" pitchFamily="18" charset="0"/>
              </a:rPr>
              <a:t>, 2010)</a:t>
            </a:r>
            <a:endParaRPr lang="en-US" sz="1600" dirty="0">
              <a:latin typeface="Times New Roman" panose="02020603050405020304" pitchFamily="18" charset="0"/>
              <a:cs typeface="Times New Roman" panose="02020603050405020304" pitchFamily="18" charset="0"/>
            </a:endParaRPr>
          </a:p>
        </p:txBody>
      </p:sp>
      <p:sp>
        <p:nvSpPr>
          <p:cNvPr id="65" name="TextBox 64"/>
          <p:cNvSpPr txBox="1"/>
          <p:nvPr/>
        </p:nvSpPr>
        <p:spPr>
          <a:xfrm>
            <a:off x="3574967" y="5041597"/>
            <a:ext cx="8128454"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There is no connection between existing nodes in citation network</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Only in-degree (citing) is considered.</a:t>
            </a:r>
          </a:p>
        </p:txBody>
      </p:sp>
    </p:spTree>
    <p:extLst>
      <p:ext uri="{BB962C8B-B14F-4D97-AF65-F5344CB8AC3E}">
        <p14:creationId xmlns:p14="http://schemas.microsoft.com/office/powerpoint/2010/main" val="424031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5"/>
            <a:ext cx="11174136" cy="2246769"/>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Preferential Attachment</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a:t>
            </a:r>
            <a:endParaRPr lang="zh-CN" altLang="en-US" sz="4400" dirty="0">
              <a:latin typeface="Times New Roman" panose="02020603050405020304" pitchFamily="18" charset="0"/>
              <a:cs typeface="Times New Roman" panose="02020603050405020304" pitchFamily="18" charset="0"/>
            </a:endParaRPr>
          </a:p>
        </p:txBody>
      </p:sp>
      <p:graphicFrame>
        <p:nvGraphicFramePr>
          <p:cNvPr id="58" name="Table 57"/>
          <p:cNvGraphicFramePr>
            <a:graphicFrameLocks noGrp="1"/>
          </p:cNvGraphicFramePr>
          <p:nvPr>
            <p:extLst>
              <p:ext uri="{D42A27DB-BD31-4B8C-83A1-F6EECF244321}">
                <p14:modId xmlns:p14="http://schemas.microsoft.com/office/powerpoint/2010/main" val="560337529"/>
              </p:ext>
            </p:extLst>
          </p:nvPr>
        </p:nvGraphicFramePr>
        <p:xfrm>
          <a:off x="7690443" y="2999408"/>
          <a:ext cx="1583633" cy="1854200"/>
        </p:xfrm>
        <a:graphic>
          <a:graphicData uri="http://schemas.openxmlformats.org/drawingml/2006/table">
            <a:tbl>
              <a:tblPr firstRow="1" bandRow="1">
                <a:tableStyleId>{5940675A-B579-460E-94D1-54222C63F5DA}</a:tableStyleId>
              </a:tblPr>
              <a:tblGrid>
                <a:gridCol w="588040">
                  <a:extLst>
                    <a:ext uri="{9D8B030D-6E8A-4147-A177-3AD203B41FA5}">
                      <a16:colId xmlns:a16="http://schemas.microsoft.com/office/drawing/2014/main" val="1664637028"/>
                    </a:ext>
                  </a:extLst>
                </a:gridCol>
                <a:gridCol w="995593">
                  <a:extLst>
                    <a:ext uri="{9D8B030D-6E8A-4147-A177-3AD203B41FA5}">
                      <a16:colId xmlns:a16="http://schemas.microsoft.com/office/drawing/2014/main" val="280851313"/>
                    </a:ext>
                  </a:extLst>
                </a:gridCol>
              </a:tblGrid>
              <a:tr h="370840">
                <a:tc>
                  <a:txBody>
                    <a:bodyPr/>
                    <a:lstStyle/>
                    <a:p>
                      <a:pPr algn="ctr"/>
                      <a:endParaRPr lang="en-US" dirty="0"/>
                    </a:p>
                  </a:txBody>
                  <a:tcPr/>
                </a:tc>
                <a:tc>
                  <a:txBody>
                    <a:bodyPr/>
                    <a:lstStyle/>
                    <a:p>
                      <a:pPr algn="ctr"/>
                      <a:r>
                        <a:rPr lang="en-US" dirty="0"/>
                        <a:t>2010</a:t>
                      </a:r>
                    </a:p>
                  </a:txBody>
                  <a:tcPr/>
                </a:tc>
                <a:extLst>
                  <a:ext uri="{0D108BD9-81ED-4DB2-BD59-A6C34878D82A}">
                    <a16:rowId xmlns:a16="http://schemas.microsoft.com/office/drawing/2014/main" val="1963314920"/>
                  </a:ext>
                </a:extLst>
              </a:tr>
              <a:tr h="370840">
                <a:tc>
                  <a:txBody>
                    <a:bodyPr/>
                    <a:lstStyle/>
                    <a:p>
                      <a:pPr algn="ctr"/>
                      <a:r>
                        <a:rPr lang="en-US" dirty="0"/>
                        <a:t>A</a:t>
                      </a:r>
                    </a:p>
                  </a:txBody>
                  <a:tcPr/>
                </a:tc>
                <a:tc>
                  <a:txBody>
                    <a:bodyPr/>
                    <a:lstStyle/>
                    <a:p>
                      <a:pPr algn="ctr"/>
                      <a:r>
                        <a:rPr lang="en-US" dirty="0"/>
                        <a:t>2</a:t>
                      </a:r>
                    </a:p>
                  </a:txBody>
                  <a:tcPr/>
                </a:tc>
                <a:extLst>
                  <a:ext uri="{0D108BD9-81ED-4DB2-BD59-A6C34878D82A}">
                    <a16:rowId xmlns:a16="http://schemas.microsoft.com/office/drawing/2014/main" val="1228335832"/>
                  </a:ext>
                </a:extLst>
              </a:tr>
              <a:tr h="370840">
                <a:tc>
                  <a:txBody>
                    <a:bodyPr/>
                    <a:lstStyle/>
                    <a:p>
                      <a:pPr algn="ctr"/>
                      <a:r>
                        <a:rPr lang="en-US" dirty="0"/>
                        <a:t>B</a:t>
                      </a:r>
                    </a:p>
                  </a:txBody>
                  <a:tcPr/>
                </a:tc>
                <a:tc>
                  <a:txBody>
                    <a:bodyPr/>
                    <a:lstStyle/>
                    <a:p>
                      <a:pPr algn="ctr"/>
                      <a:r>
                        <a:rPr lang="en-US" dirty="0"/>
                        <a:t>2</a:t>
                      </a:r>
                    </a:p>
                  </a:txBody>
                  <a:tcPr/>
                </a:tc>
                <a:extLst>
                  <a:ext uri="{0D108BD9-81ED-4DB2-BD59-A6C34878D82A}">
                    <a16:rowId xmlns:a16="http://schemas.microsoft.com/office/drawing/2014/main" val="373728948"/>
                  </a:ext>
                </a:extLst>
              </a:tr>
              <a:tr h="370840">
                <a:tc>
                  <a:txBody>
                    <a:bodyPr/>
                    <a:lstStyle/>
                    <a:p>
                      <a:pPr algn="ctr"/>
                      <a:r>
                        <a:rPr lang="en-US" dirty="0"/>
                        <a:t>C</a:t>
                      </a:r>
                    </a:p>
                  </a:txBody>
                  <a:tcPr/>
                </a:tc>
                <a:tc>
                  <a:txBody>
                    <a:bodyPr/>
                    <a:lstStyle/>
                    <a:p>
                      <a:pPr algn="ctr"/>
                      <a:r>
                        <a:rPr lang="en-US" dirty="0"/>
                        <a:t>1</a:t>
                      </a:r>
                    </a:p>
                  </a:txBody>
                  <a:tcPr/>
                </a:tc>
                <a:extLst>
                  <a:ext uri="{0D108BD9-81ED-4DB2-BD59-A6C34878D82A}">
                    <a16:rowId xmlns:a16="http://schemas.microsoft.com/office/drawing/2014/main" val="3232643441"/>
                  </a:ext>
                </a:extLst>
              </a:tr>
              <a:tr h="370840">
                <a:tc>
                  <a:txBody>
                    <a:bodyPr/>
                    <a:lstStyle/>
                    <a:p>
                      <a:pPr algn="ctr"/>
                      <a:r>
                        <a:rPr lang="en-US" dirty="0"/>
                        <a:t>D</a:t>
                      </a:r>
                    </a:p>
                  </a:txBody>
                  <a:tcPr/>
                </a:tc>
                <a:tc>
                  <a:txBody>
                    <a:bodyPr/>
                    <a:lstStyle/>
                    <a:p>
                      <a:pPr algn="ctr"/>
                      <a:r>
                        <a:rPr lang="en-US" dirty="0"/>
                        <a:t>1</a:t>
                      </a:r>
                    </a:p>
                  </a:txBody>
                  <a:tcPr/>
                </a:tc>
                <a:extLst>
                  <a:ext uri="{0D108BD9-81ED-4DB2-BD59-A6C34878D82A}">
                    <a16:rowId xmlns:a16="http://schemas.microsoft.com/office/drawing/2014/main" val="1687772012"/>
                  </a:ext>
                </a:extLst>
              </a:tr>
            </a:tbl>
          </a:graphicData>
        </a:graphic>
      </p:graphicFrame>
      <p:sp>
        <p:nvSpPr>
          <p:cNvPr id="59" name="Oval 58"/>
          <p:cNvSpPr/>
          <p:nvPr/>
        </p:nvSpPr>
        <p:spPr>
          <a:xfrm>
            <a:off x="4364148" y="3657599"/>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4403904" y="3627783"/>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a:t>
            </a:r>
          </a:p>
        </p:txBody>
      </p:sp>
      <p:sp>
        <p:nvSpPr>
          <p:cNvPr id="61" name="Oval 60"/>
          <p:cNvSpPr/>
          <p:nvPr/>
        </p:nvSpPr>
        <p:spPr>
          <a:xfrm>
            <a:off x="6136626" y="3653133"/>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176382" y="3623317"/>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a:t>
            </a:r>
          </a:p>
        </p:txBody>
      </p:sp>
      <p:sp>
        <p:nvSpPr>
          <p:cNvPr id="63" name="Oval 62"/>
          <p:cNvSpPr/>
          <p:nvPr/>
        </p:nvSpPr>
        <p:spPr>
          <a:xfrm>
            <a:off x="4324392" y="488342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4364148" y="485360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D</a:t>
            </a:r>
          </a:p>
        </p:txBody>
      </p:sp>
      <p:sp>
        <p:nvSpPr>
          <p:cNvPr id="65" name="Oval 64"/>
          <p:cNvSpPr/>
          <p:nvPr/>
        </p:nvSpPr>
        <p:spPr>
          <a:xfrm>
            <a:off x="5540274" y="523676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580030" y="520694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C</a:t>
            </a:r>
          </a:p>
        </p:txBody>
      </p:sp>
      <p:cxnSp>
        <p:nvCxnSpPr>
          <p:cNvPr id="67" name="Straight Connector 66"/>
          <p:cNvCxnSpPr>
            <a:cxnSpLocks/>
            <a:stCxn id="59" idx="6"/>
            <a:endCxn id="61" idx="2"/>
          </p:cNvCxnSpPr>
          <p:nvPr/>
        </p:nvCxnSpPr>
        <p:spPr>
          <a:xfrm flipV="1">
            <a:off x="4801469" y="3866824"/>
            <a:ext cx="1335157" cy="4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62" idx="2"/>
            <a:endCxn id="65" idx="7"/>
          </p:cNvCxnSpPr>
          <p:nvPr/>
        </p:nvCxnSpPr>
        <p:spPr>
          <a:xfrm flipH="1">
            <a:off x="5913551" y="4084982"/>
            <a:ext cx="401979" cy="1214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endCxn id="64" idx="0"/>
          </p:cNvCxnSpPr>
          <p:nvPr/>
        </p:nvCxnSpPr>
        <p:spPr>
          <a:xfrm flipH="1">
            <a:off x="4503295" y="4080516"/>
            <a:ext cx="70000" cy="773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15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5"/>
            <a:ext cx="11174136" cy="2246769"/>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Preferential Attachment</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a:t>
            </a:r>
            <a:endParaRPr lang="zh-CN" altLang="en-US" sz="4400" dirty="0">
              <a:latin typeface="Times New Roman" panose="02020603050405020304" pitchFamily="18" charset="0"/>
              <a:cs typeface="Times New Roman" panose="02020603050405020304" pitchFamily="18" charset="0"/>
            </a:endParaRPr>
          </a:p>
        </p:txBody>
      </p:sp>
      <p:sp>
        <p:nvSpPr>
          <p:cNvPr id="22" name="Oval 21"/>
          <p:cNvSpPr/>
          <p:nvPr/>
        </p:nvSpPr>
        <p:spPr>
          <a:xfrm>
            <a:off x="4364148" y="3657599"/>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403904" y="3627783"/>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a:t>
            </a:r>
          </a:p>
        </p:txBody>
      </p:sp>
      <p:sp>
        <p:nvSpPr>
          <p:cNvPr id="30" name="Oval 29"/>
          <p:cNvSpPr/>
          <p:nvPr/>
        </p:nvSpPr>
        <p:spPr>
          <a:xfrm>
            <a:off x="6136626" y="3653133"/>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176382" y="3623317"/>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a:t>
            </a:r>
          </a:p>
        </p:txBody>
      </p:sp>
      <p:sp>
        <p:nvSpPr>
          <p:cNvPr id="32" name="Oval 31"/>
          <p:cNvSpPr/>
          <p:nvPr/>
        </p:nvSpPr>
        <p:spPr>
          <a:xfrm>
            <a:off x="4324392" y="488342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364148" y="485360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D</a:t>
            </a:r>
          </a:p>
        </p:txBody>
      </p:sp>
      <p:sp>
        <p:nvSpPr>
          <p:cNvPr id="34" name="Oval 33"/>
          <p:cNvSpPr/>
          <p:nvPr/>
        </p:nvSpPr>
        <p:spPr>
          <a:xfrm>
            <a:off x="5540274" y="523676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580030" y="520694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C</a:t>
            </a:r>
          </a:p>
        </p:txBody>
      </p:sp>
      <p:cxnSp>
        <p:nvCxnSpPr>
          <p:cNvPr id="27" name="Straight Connector 26"/>
          <p:cNvCxnSpPr>
            <a:cxnSpLocks/>
            <a:stCxn id="22" idx="6"/>
            <a:endCxn id="30" idx="2"/>
          </p:cNvCxnSpPr>
          <p:nvPr/>
        </p:nvCxnSpPr>
        <p:spPr>
          <a:xfrm flipV="1">
            <a:off x="4801469" y="3866824"/>
            <a:ext cx="1335157" cy="4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31" idx="2"/>
            <a:endCxn id="34" idx="7"/>
          </p:cNvCxnSpPr>
          <p:nvPr/>
        </p:nvCxnSpPr>
        <p:spPr>
          <a:xfrm flipH="1">
            <a:off x="5913551" y="4084982"/>
            <a:ext cx="401979" cy="1214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3" idx="0"/>
          </p:cNvCxnSpPr>
          <p:nvPr/>
        </p:nvCxnSpPr>
        <p:spPr>
          <a:xfrm flipH="1">
            <a:off x="4503295" y="4080516"/>
            <a:ext cx="70000" cy="773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8" name="Table 57"/>
          <p:cNvGraphicFramePr>
            <a:graphicFrameLocks noGrp="1"/>
          </p:cNvGraphicFramePr>
          <p:nvPr>
            <p:extLst/>
          </p:nvPr>
        </p:nvGraphicFramePr>
        <p:xfrm>
          <a:off x="7845602" y="3009267"/>
          <a:ext cx="2189920" cy="2966720"/>
        </p:xfrm>
        <a:graphic>
          <a:graphicData uri="http://schemas.openxmlformats.org/drawingml/2006/table">
            <a:tbl>
              <a:tblPr firstRow="1" bandRow="1">
                <a:tableStyleId>{5940675A-B579-460E-94D1-54222C63F5DA}</a:tableStyleId>
              </a:tblPr>
              <a:tblGrid>
                <a:gridCol w="499282">
                  <a:extLst>
                    <a:ext uri="{9D8B030D-6E8A-4147-A177-3AD203B41FA5}">
                      <a16:colId xmlns:a16="http://schemas.microsoft.com/office/drawing/2014/main" val="1664637028"/>
                    </a:ext>
                  </a:extLst>
                </a:gridCol>
                <a:gridCol w="845319">
                  <a:extLst>
                    <a:ext uri="{9D8B030D-6E8A-4147-A177-3AD203B41FA5}">
                      <a16:colId xmlns:a16="http://schemas.microsoft.com/office/drawing/2014/main" val="280851313"/>
                    </a:ext>
                  </a:extLst>
                </a:gridCol>
                <a:gridCol w="845319">
                  <a:extLst>
                    <a:ext uri="{9D8B030D-6E8A-4147-A177-3AD203B41FA5}">
                      <a16:colId xmlns:a16="http://schemas.microsoft.com/office/drawing/2014/main" val="4040837514"/>
                    </a:ext>
                  </a:extLst>
                </a:gridCol>
              </a:tblGrid>
              <a:tr h="370840">
                <a:tc>
                  <a:txBody>
                    <a:bodyPr/>
                    <a:lstStyle/>
                    <a:p>
                      <a:pPr algn="ctr"/>
                      <a:endParaRPr lang="en-US" dirty="0"/>
                    </a:p>
                  </a:txBody>
                  <a:tcPr/>
                </a:tc>
                <a:tc>
                  <a:txBody>
                    <a:bodyPr/>
                    <a:lstStyle/>
                    <a:p>
                      <a:pPr algn="ctr"/>
                      <a:r>
                        <a:rPr lang="en-US" dirty="0"/>
                        <a:t>2010</a:t>
                      </a:r>
                    </a:p>
                  </a:txBody>
                  <a:tcPr/>
                </a:tc>
                <a:tc>
                  <a:txBody>
                    <a:bodyPr/>
                    <a:lstStyle/>
                    <a:p>
                      <a:pPr algn="ctr"/>
                      <a:r>
                        <a:rPr lang="en-US" dirty="0"/>
                        <a:t>2011</a:t>
                      </a:r>
                    </a:p>
                  </a:txBody>
                  <a:tcPr/>
                </a:tc>
                <a:extLst>
                  <a:ext uri="{0D108BD9-81ED-4DB2-BD59-A6C34878D82A}">
                    <a16:rowId xmlns:a16="http://schemas.microsoft.com/office/drawing/2014/main" val="1963314920"/>
                  </a:ext>
                </a:extLst>
              </a:tr>
              <a:tr h="370840">
                <a:tc>
                  <a:txBody>
                    <a:bodyPr/>
                    <a:lstStyle/>
                    <a:p>
                      <a:pPr algn="ctr"/>
                      <a:r>
                        <a:rPr lang="en-US" dirty="0"/>
                        <a:t>A</a:t>
                      </a:r>
                    </a:p>
                  </a:txBody>
                  <a:tcPr/>
                </a:tc>
                <a:tc>
                  <a:txBody>
                    <a:bodyPr/>
                    <a:lstStyle/>
                    <a:p>
                      <a:pPr algn="ctr"/>
                      <a:r>
                        <a:rPr lang="en-US" dirty="0"/>
                        <a:t>2</a:t>
                      </a:r>
                    </a:p>
                  </a:txBody>
                  <a:tcPr/>
                </a:tc>
                <a:tc>
                  <a:txBody>
                    <a:bodyPr/>
                    <a:lstStyle/>
                    <a:p>
                      <a:pPr algn="ctr"/>
                      <a:r>
                        <a:rPr lang="en-US" dirty="0"/>
                        <a:t>4</a:t>
                      </a:r>
                    </a:p>
                  </a:txBody>
                  <a:tcPr/>
                </a:tc>
                <a:extLst>
                  <a:ext uri="{0D108BD9-81ED-4DB2-BD59-A6C34878D82A}">
                    <a16:rowId xmlns:a16="http://schemas.microsoft.com/office/drawing/2014/main" val="1228335832"/>
                  </a:ext>
                </a:extLst>
              </a:tr>
              <a:tr h="370840">
                <a:tc>
                  <a:txBody>
                    <a:bodyPr/>
                    <a:lstStyle/>
                    <a:p>
                      <a:pPr algn="ctr"/>
                      <a:r>
                        <a:rPr lang="en-US" dirty="0"/>
                        <a:t>B</a:t>
                      </a:r>
                    </a:p>
                  </a:txBody>
                  <a:tcPr/>
                </a:tc>
                <a:tc>
                  <a:txBody>
                    <a:bodyPr/>
                    <a:lstStyle/>
                    <a:p>
                      <a:pPr algn="ctr"/>
                      <a:r>
                        <a:rPr lang="en-US" dirty="0"/>
                        <a:t>2</a:t>
                      </a:r>
                    </a:p>
                  </a:txBody>
                  <a:tcPr/>
                </a:tc>
                <a:tc>
                  <a:txBody>
                    <a:bodyPr/>
                    <a:lstStyle/>
                    <a:p>
                      <a:pPr algn="ctr"/>
                      <a:r>
                        <a:rPr lang="en-US" dirty="0"/>
                        <a:t>3</a:t>
                      </a:r>
                    </a:p>
                  </a:txBody>
                  <a:tcPr/>
                </a:tc>
                <a:extLst>
                  <a:ext uri="{0D108BD9-81ED-4DB2-BD59-A6C34878D82A}">
                    <a16:rowId xmlns:a16="http://schemas.microsoft.com/office/drawing/2014/main" val="373728948"/>
                  </a:ext>
                </a:extLst>
              </a:tr>
              <a:tr h="370840">
                <a:tc>
                  <a:txBody>
                    <a:bodyPr/>
                    <a:lstStyle/>
                    <a:p>
                      <a:pPr algn="ctr"/>
                      <a:r>
                        <a:rPr lang="en-US" dirty="0"/>
                        <a:t>C</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232643441"/>
                  </a:ext>
                </a:extLst>
              </a:tr>
              <a:tr h="370840">
                <a:tc>
                  <a:txBody>
                    <a:bodyPr/>
                    <a:lstStyle/>
                    <a:p>
                      <a:pPr algn="ctr"/>
                      <a:r>
                        <a:rPr lang="en-US" dirty="0"/>
                        <a:t>D</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687772012"/>
                  </a:ext>
                </a:extLst>
              </a:tr>
              <a:tr h="370840">
                <a:tc>
                  <a:txBody>
                    <a:bodyPr/>
                    <a:lstStyle/>
                    <a:p>
                      <a:pPr algn="ctr"/>
                      <a:r>
                        <a:rPr lang="en-US" dirty="0"/>
                        <a:t>E</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3514194499"/>
                  </a:ext>
                </a:extLst>
              </a:tr>
              <a:tr h="370840">
                <a:tc>
                  <a:txBody>
                    <a:bodyPr/>
                    <a:lstStyle/>
                    <a:p>
                      <a:pPr algn="ctr"/>
                      <a:r>
                        <a:rPr lang="en-US" dirty="0"/>
                        <a:t>F</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2534287395"/>
                  </a:ext>
                </a:extLst>
              </a:tr>
              <a:tr h="370840">
                <a:tc>
                  <a:txBody>
                    <a:bodyPr/>
                    <a:lstStyle/>
                    <a:p>
                      <a:pPr algn="ctr"/>
                      <a:r>
                        <a:rPr lang="en-US" dirty="0"/>
                        <a:t>G</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2070818297"/>
                  </a:ext>
                </a:extLst>
              </a:tr>
            </a:tbl>
          </a:graphicData>
        </a:graphic>
      </p:graphicFrame>
      <p:sp>
        <p:nvSpPr>
          <p:cNvPr id="16" name="Oval 15"/>
          <p:cNvSpPr/>
          <p:nvPr/>
        </p:nvSpPr>
        <p:spPr>
          <a:xfrm>
            <a:off x="3185260" y="3267684"/>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25016" y="3237868"/>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E</a:t>
            </a:r>
          </a:p>
        </p:txBody>
      </p:sp>
      <p:sp>
        <p:nvSpPr>
          <p:cNvPr id="18" name="Oval 17"/>
          <p:cNvSpPr/>
          <p:nvPr/>
        </p:nvSpPr>
        <p:spPr>
          <a:xfrm>
            <a:off x="2949478" y="4119264"/>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989234" y="4089448"/>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a:t>
            </a:r>
          </a:p>
        </p:txBody>
      </p:sp>
      <p:cxnSp>
        <p:nvCxnSpPr>
          <p:cNvPr id="20" name="Straight Connector 19"/>
          <p:cNvCxnSpPr>
            <a:cxnSpLocks/>
            <a:endCxn id="22" idx="2"/>
          </p:cNvCxnSpPr>
          <p:nvPr/>
        </p:nvCxnSpPr>
        <p:spPr>
          <a:xfrm>
            <a:off x="3572883" y="3597964"/>
            <a:ext cx="791264" cy="273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18" idx="6"/>
          </p:cNvCxnSpPr>
          <p:nvPr/>
        </p:nvCxnSpPr>
        <p:spPr>
          <a:xfrm flipV="1">
            <a:off x="3386799" y="4008765"/>
            <a:ext cx="1017105" cy="324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809174" y="3009267"/>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48930" y="2979451"/>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a:t>
            </a:r>
          </a:p>
        </p:txBody>
      </p:sp>
      <p:cxnSp>
        <p:nvCxnSpPr>
          <p:cNvPr id="28" name="Straight Connector 27"/>
          <p:cNvCxnSpPr>
            <a:cxnSpLocks/>
          </p:cNvCxnSpPr>
          <p:nvPr/>
        </p:nvCxnSpPr>
        <p:spPr>
          <a:xfrm flipV="1">
            <a:off x="6524251" y="3359424"/>
            <a:ext cx="324678" cy="3752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60038" y="2954817"/>
            <a:ext cx="1675286" cy="3077766"/>
          </a:xfrm>
          <a:prstGeom prst="rect">
            <a:avLst/>
          </a:prstGeom>
          <a:noFill/>
        </p:spPr>
        <p:txBody>
          <a:bodyPr wrap="square" rtlCol="0">
            <a:spAutoFit/>
          </a:bodyPr>
          <a:lstStyle/>
          <a:p>
            <a:r>
              <a:rPr lang="en-US" sz="1600" b="1" u="sng" dirty="0">
                <a:latin typeface="Calibri" panose="020F0502020204030204" pitchFamily="34" charset="0"/>
                <a:cs typeface="Calibri" panose="020F0502020204030204" pitchFamily="34" charset="0"/>
              </a:rPr>
              <a:t>Average # of new node attached nodes obtaining n degree</a:t>
            </a:r>
          </a:p>
          <a:p>
            <a:pPr algn="ctr"/>
            <a:r>
              <a:rPr lang="en-US" sz="1600" dirty="0">
                <a:latin typeface="Calibri" panose="020F0502020204030204" pitchFamily="34" charset="0"/>
                <a:cs typeface="Calibri" panose="020F0502020204030204" pitchFamily="34" charset="0"/>
              </a:rPr>
              <a:t>1: 0(C)+0(D)/2 = 0</a:t>
            </a:r>
          </a:p>
          <a:p>
            <a:pPr algn="ctr"/>
            <a:r>
              <a:rPr lang="en-US" sz="1600" dirty="0">
                <a:latin typeface="Calibri" panose="020F0502020204030204" pitchFamily="34" charset="0"/>
                <a:cs typeface="Calibri" panose="020F0502020204030204" pitchFamily="34" charset="0"/>
              </a:rPr>
              <a:t>2: 2(A)+1(B)/2 =1.5</a:t>
            </a:r>
          </a:p>
          <a:p>
            <a:endParaRPr lang="en-US" sz="1600" dirty="0"/>
          </a:p>
          <a:p>
            <a:r>
              <a:rPr lang="en-US" sz="1600" b="1" u="sng" dirty="0">
                <a:latin typeface="Calibri" panose="020F0502020204030204" pitchFamily="34" charset="0"/>
                <a:cs typeface="Calibri" panose="020F0502020204030204" pitchFamily="34" charset="0"/>
              </a:rPr>
              <a:t>The 2011’s PA is log-log plotted as</a:t>
            </a:r>
          </a:p>
          <a:p>
            <a:pPr algn="ctr"/>
            <a:r>
              <a:rPr lang="en-US" sz="1400" dirty="0">
                <a:latin typeface="Calibri" panose="020F0502020204030204" pitchFamily="34" charset="0"/>
                <a:cs typeface="Calibri" panose="020F0502020204030204" pitchFamily="34" charset="0"/>
              </a:rPr>
              <a:t>(1, 0) (2, 1.5)</a:t>
            </a:r>
          </a:p>
          <a:p>
            <a:endParaRPr lang="en-US" dirty="0"/>
          </a:p>
        </p:txBody>
      </p:sp>
    </p:spTree>
    <p:extLst>
      <p:ext uri="{BB962C8B-B14F-4D97-AF65-F5344CB8AC3E}">
        <p14:creationId xmlns:p14="http://schemas.microsoft.com/office/powerpoint/2010/main" val="46506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5"/>
            <a:ext cx="11174136" cy="2246769"/>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Preferential Attachment</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a:t>
            </a:r>
            <a:endParaRPr lang="zh-CN" altLang="en-US" sz="4400" dirty="0">
              <a:latin typeface="Times New Roman" panose="02020603050405020304" pitchFamily="18" charset="0"/>
              <a:cs typeface="Times New Roman" panose="02020603050405020304" pitchFamily="18" charset="0"/>
            </a:endParaRPr>
          </a:p>
        </p:txBody>
      </p:sp>
      <p:sp>
        <p:nvSpPr>
          <p:cNvPr id="22" name="Oval 21"/>
          <p:cNvSpPr/>
          <p:nvPr/>
        </p:nvSpPr>
        <p:spPr>
          <a:xfrm>
            <a:off x="4364148" y="3657599"/>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403904" y="3627783"/>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a:t>
            </a:r>
          </a:p>
        </p:txBody>
      </p:sp>
      <p:sp>
        <p:nvSpPr>
          <p:cNvPr id="30" name="Oval 29"/>
          <p:cNvSpPr/>
          <p:nvPr/>
        </p:nvSpPr>
        <p:spPr>
          <a:xfrm>
            <a:off x="6136626" y="3653133"/>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176382" y="3623317"/>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a:t>
            </a:r>
          </a:p>
        </p:txBody>
      </p:sp>
      <p:sp>
        <p:nvSpPr>
          <p:cNvPr id="32" name="Oval 31"/>
          <p:cNvSpPr/>
          <p:nvPr/>
        </p:nvSpPr>
        <p:spPr>
          <a:xfrm>
            <a:off x="4324392" y="488342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364148" y="485360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D</a:t>
            </a:r>
          </a:p>
        </p:txBody>
      </p:sp>
      <p:sp>
        <p:nvSpPr>
          <p:cNvPr id="34" name="Oval 33"/>
          <p:cNvSpPr/>
          <p:nvPr/>
        </p:nvSpPr>
        <p:spPr>
          <a:xfrm>
            <a:off x="5540274" y="523676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580030" y="520694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C</a:t>
            </a:r>
          </a:p>
        </p:txBody>
      </p:sp>
      <p:cxnSp>
        <p:nvCxnSpPr>
          <p:cNvPr id="27" name="Straight Connector 26"/>
          <p:cNvCxnSpPr>
            <a:cxnSpLocks/>
            <a:stCxn id="22" idx="6"/>
            <a:endCxn id="30" idx="2"/>
          </p:cNvCxnSpPr>
          <p:nvPr/>
        </p:nvCxnSpPr>
        <p:spPr>
          <a:xfrm flipV="1">
            <a:off x="4801469" y="3866824"/>
            <a:ext cx="1335157" cy="4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31" idx="2"/>
            <a:endCxn id="34" idx="7"/>
          </p:cNvCxnSpPr>
          <p:nvPr/>
        </p:nvCxnSpPr>
        <p:spPr>
          <a:xfrm flipH="1">
            <a:off x="5913551" y="4084982"/>
            <a:ext cx="401979" cy="1214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3" idx="0"/>
          </p:cNvCxnSpPr>
          <p:nvPr/>
        </p:nvCxnSpPr>
        <p:spPr>
          <a:xfrm flipH="1">
            <a:off x="4503295" y="4080516"/>
            <a:ext cx="70000" cy="773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8" name="Table 57"/>
          <p:cNvGraphicFramePr>
            <a:graphicFrameLocks noGrp="1"/>
          </p:cNvGraphicFramePr>
          <p:nvPr>
            <p:extLst/>
          </p:nvPr>
        </p:nvGraphicFramePr>
        <p:xfrm>
          <a:off x="7896961" y="2324183"/>
          <a:ext cx="2186894" cy="3708400"/>
        </p:xfrm>
        <a:graphic>
          <a:graphicData uri="http://schemas.openxmlformats.org/drawingml/2006/table">
            <a:tbl>
              <a:tblPr firstRow="1" bandRow="1">
                <a:tableStyleId>{5940675A-B579-460E-94D1-54222C63F5DA}</a:tableStyleId>
              </a:tblPr>
              <a:tblGrid>
                <a:gridCol w="498592">
                  <a:extLst>
                    <a:ext uri="{9D8B030D-6E8A-4147-A177-3AD203B41FA5}">
                      <a16:colId xmlns:a16="http://schemas.microsoft.com/office/drawing/2014/main" val="1664637028"/>
                    </a:ext>
                  </a:extLst>
                </a:gridCol>
                <a:gridCol w="844151">
                  <a:extLst>
                    <a:ext uri="{9D8B030D-6E8A-4147-A177-3AD203B41FA5}">
                      <a16:colId xmlns:a16="http://schemas.microsoft.com/office/drawing/2014/main" val="4040837514"/>
                    </a:ext>
                  </a:extLst>
                </a:gridCol>
                <a:gridCol w="844151">
                  <a:extLst>
                    <a:ext uri="{9D8B030D-6E8A-4147-A177-3AD203B41FA5}">
                      <a16:colId xmlns:a16="http://schemas.microsoft.com/office/drawing/2014/main" val="933434059"/>
                    </a:ext>
                  </a:extLst>
                </a:gridCol>
              </a:tblGrid>
              <a:tr h="370840">
                <a:tc>
                  <a:txBody>
                    <a:bodyPr/>
                    <a:lstStyle/>
                    <a:p>
                      <a:pPr algn="ctr"/>
                      <a:endParaRPr lang="en-US" dirty="0"/>
                    </a:p>
                  </a:txBody>
                  <a:tcPr/>
                </a:tc>
                <a:tc>
                  <a:txBody>
                    <a:bodyPr/>
                    <a:lstStyle/>
                    <a:p>
                      <a:pPr algn="ctr"/>
                      <a:r>
                        <a:rPr lang="en-US" dirty="0"/>
                        <a:t>2011</a:t>
                      </a:r>
                    </a:p>
                  </a:txBody>
                  <a:tcPr/>
                </a:tc>
                <a:tc>
                  <a:txBody>
                    <a:bodyPr/>
                    <a:lstStyle/>
                    <a:p>
                      <a:pPr algn="ctr"/>
                      <a:r>
                        <a:rPr lang="en-US" dirty="0"/>
                        <a:t>2012</a:t>
                      </a:r>
                    </a:p>
                  </a:txBody>
                  <a:tcPr/>
                </a:tc>
                <a:extLst>
                  <a:ext uri="{0D108BD9-81ED-4DB2-BD59-A6C34878D82A}">
                    <a16:rowId xmlns:a16="http://schemas.microsoft.com/office/drawing/2014/main" val="1963314920"/>
                  </a:ext>
                </a:extLst>
              </a:tr>
              <a:tr h="370840">
                <a:tc>
                  <a:txBody>
                    <a:bodyPr/>
                    <a:lstStyle/>
                    <a:p>
                      <a:pPr algn="ctr"/>
                      <a:r>
                        <a:rPr lang="en-US" dirty="0"/>
                        <a:t>A</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228335832"/>
                  </a:ext>
                </a:extLst>
              </a:tr>
              <a:tr h="370840">
                <a:tc>
                  <a:txBody>
                    <a:bodyPr/>
                    <a:lstStyle/>
                    <a:p>
                      <a:pPr algn="ctr"/>
                      <a:r>
                        <a:rPr lang="en-US" dirty="0"/>
                        <a:t>B</a:t>
                      </a:r>
                    </a:p>
                  </a:txBody>
                  <a:tcPr/>
                </a:tc>
                <a:tc>
                  <a:txBody>
                    <a:bodyPr/>
                    <a:lstStyle/>
                    <a:p>
                      <a:pPr algn="ctr"/>
                      <a:r>
                        <a:rPr lang="en-US" dirty="0"/>
                        <a:t>3</a:t>
                      </a:r>
                    </a:p>
                  </a:txBody>
                  <a:tcPr/>
                </a:tc>
                <a:tc>
                  <a:txBody>
                    <a:bodyPr/>
                    <a:lstStyle/>
                    <a:p>
                      <a:pPr algn="ctr"/>
                      <a:r>
                        <a:rPr lang="en-US" dirty="0"/>
                        <a:t>3</a:t>
                      </a:r>
                    </a:p>
                  </a:txBody>
                  <a:tcPr/>
                </a:tc>
                <a:extLst>
                  <a:ext uri="{0D108BD9-81ED-4DB2-BD59-A6C34878D82A}">
                    <a16:rowId xmlns:a16="http://schemas.microsoft.com/office/drawing/2014/main" val="373728948"/>
                  </a:ext>
                </a:extLst>
              </a:tr>
              <a:tr h="370840">
                <a:tc>
                  <a:txBody>
                    <a:bodyPr/>
                    <a:lstStyle/>
                    <a:p>
                      <a:pPr algn="ctr"/>
                      <a:r>
                        <a:rPr lang="en-US" dirty="0"/>
                        <a:t>C</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232643441"/>
                  </a:ext>
                </a:extLst>
              </a:tr>
              <a:tr h="370840">
                <a:tc>
                  <a:txBody>
                    <a:bodyPr/>
                    <a:lstStyle/>
                    <a:p>
                      <a:pPr algn="ctr"/>
                      <a:r>
                        <a:rPr lang="en-US" dirty="0"/>
                        <a:t>D</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687772012"/>
                  </a:ext>
                </a:extLst>
              </a:tr>
              <a:tr h="370840">
                <a:tc>
                  <a:txBody>
                    <a:bodyPr/>
                    <a:lstStyle/>
                    <a:p>
                      <a:pPr algn="ctr"/>
                      <a:r>
                        <a:rPr lang="en-US" dirty="0"/>
                        <a:t>E</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514194499"/>
                  </a:ext>
                </a:extLst>
              </a:tr>
              <a:tr h="370840">
                <a:tc>
                  <a:txBody>
                    <a:bodyPr/>
                    <a:lstStyle/>
                    <a:p>
                      <a:pPr algn="ctr"/>
                      <a:r>
                        <a:rPr lang="en-US" dirty="0"/>
                        <a:t>F</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534287395"/>
                  </a:ext>
                </a:extLst>
              </a:tr>
              <a:tr h="370840">
                <a:tc>
                  <a:txBody>
                    <a:bodyPr/>
                    <a:lstStyle/>
                    <a:p>
                      <a:pPr algn="ctr"/>
                      <a:r>
                        <a:rPr lang="en-US" dirty="0"/>
                        <a:t>G</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070818297"/>
                  </a:ext>
                </a:extLst>
              </a:tr>
              <a:tr h="370840">
                <a:tc>
                  <a:txBody>
                    <a:bodyPr/>
                    <a:lstStyle/>
                    <a:p>
                      <a:pPr algn="ctr"/>
                      <a:r>
                        <a:rPr lang="en-US" dirty="0"/>
                        <a:t>H</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3329047547"/>
                  </a:ext>
                </a:extLst>
              </a:tr>
              <a:tr h="370840">
                <a:tc>
                  <a:txBody>
                    <a:bodyPr/>
                    <a:lstStyle/>
                    <a:p>
                      <a:pPr algn="ctr"/>
                      <a:r>
                        <a:rPr lang="en-US" dirty="0"/>
                        <a:t>I</a:t>
                      </a:r>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1575826635"/>
                  </a:ext>
                </a:extLst>
              </a:tr>
            </a:tbl>
          </a:graphicData>
        </a:graphic>
      </p:graphicFrame>
      <p:sp>
        <p:nvSpPr>
          <p:cNvPr id="16" name="Oval 15"/>
          <p:cNvSpPr/>
          <p:nvPr/>
        </p:nvSpPr>
        <p:spPr>
          <a:xfrm>
            <a:off x="3185260" y="3267684"/>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25016" y="3237868"/>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E</a:t>
            </a:r>
          </a:p>
        </p:txBody>
      </p:sp>
      <p:sp>
        <p:nvSpPr>
          <p:cNvPr id="18" name="Oval 17"/>
          <p:cNvSpPr/>
          <p:nvPr/>
        </p:nvSpPr>
        <p:spPr>
          <a:xfrm>
            <a:off x="2949478" y="4119264"/>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989234" y="4089448"/>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a:t>
            </a:r>
          </a:p>
        </p:txBody>
      </p:sp>
      <p:cxnSp>
        <p:nvCxnSpPr>
          <p:cNvPr id="20" name="Straight Connector 19"/>
          <p:cNvCxnSpPr>
            <a:cxnSpLocks/>
            <a:endCxn id="22" idx="2"/>
          </p:cNvCxnSpPr>
          <p:nvPr/>
        </p:nvCxnSpPr>
        <p:spPr>
          <a:xfrm>
            <a:off x="3572883" y="3597964"/>
            <a:ext cx="791264" cy="273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18" idx="6"/>
          </p:cNvCxnSpPr>
          <p:nvPr/>
        </p:nvCxnSpPr>
        <p:spPr>
          <a:xfrm flipV="1">
            <a:off x="3386799" y="4008765"/>
            <a:ext cx="1017105" cy="324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809174" y="3009267"/>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48930" y="2979451"/>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a:t>
            </a:r>
          </a:p>
        </p:txBody>
      </p:sp>
      <p:cxnSp>
        <p:nvCxnSpPr>
          <p:cNvPr id="28" name="Straight Connector 27"/>
          <p:cNvCxnSpPr>
            <a:cxnSpLocks/>
          </p:cNvCxnSpPr>
          <p:nvPr/>
        </p:nvCxnSpPr>
        <p:spPr>
          <a:xfrm flipV="1">
            <a:off x="6524251" y="3359424"/>
            <a:ext cx="324678" cy="3752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08602" y="2308078"/>
            <a:ext cx="1675286" cy="3570208"/>
          </a:xfrm>
          <a:prstGeom prst="rect">
            <a:avLst/>
          </a:prstGeom>
          <a:noFill/>
        </p:spPr>
        <p:txBody>
          <a:bodyPr wrap="square" rtlCol="0">
            <a:spAutoFit/>
          </a:bodyPr>
          <a:lstStyle/>
          <a:p>
            <a:r>
              <a:rPr lang="en-US" sz="1600" b="1" u="sng" dirty="0">
                <a:latin typeface="Calibri" panose="020F0502020204030204" pitchFamily="34" charset="0"/>
                <a:cs typeface="Calibri" panose="020F0502020204030204" pitchFamily="34" charset="0"/>
              </a:rPr>
              <a:t>Average # of new node attached nodes obtaining n degree</a:t>
            </a:r>
          </a:p>
          <a:p>
            <a:pPr algn="ctr"/>
            <a:r>
              <a:rPr lang="en-US" sz="1600" dirty="0">
                <a:latin typeface="Calibri" panose="020F0502020204030204" pitchFamily="34" charset="0"/>
                <a:cs typeface="Calibri" panose="020F0502020204030204" pitchFamily="34" charset="0"/>
              </a:rPr>
              <a:t>1: 0(C)+1(D)+0(E) +0(F)+0(G)/5 = 0.2</a:t>
            </a:r>
          </a:p>
          <a:p>
            <a:pPr algn="ctr"/>
            <a:r>
              <a:rPr lang="en-US" sz="1600" dirty="0">
                <a:latin typeface="Calibri" panose="020F0502020204030204" pitchFamily="34" charset="0"/>
                <a:cs typeface="Calibri" panose="020F0502020204030204" pitchFamily="34" charset="0"/>
              </a:rPr>
              <a:t>3: 0(B)/1 = 0</a:t>
            </a:r>
          </a:p>
          <a:p>
            <a:pPr algn="ctr"/>
            <a:r>
              <a:rPr lang="en-US" sz="1600" dirty="0">
                <a:latin typeface="Calibri" panose="020F0502020204030204" pitchFamily="34" charset="0"/>
                <a:cs typeface="Calibri" panose="020F0502020204030204" pitchFamily="34" charset="0"/>
              </a:rPr>
              <a:t>4: 1(A)/1 = 1</a:t>
            </a:r>
          </a:p>
          <a:p>
            <a:endParaRPr lang="en-US" sz="1600" dirty="0"/>
          </a:p>
          <a:p>
            <a:r>
              <a:rPr lang="en-US" sz="1600" b="1" u="sng" dirty="0">
                <a:latin typeface="Calibri" panose="020F0502020204030204" pitchFamily="34" charset="0"/>
                <a:cs typeface="Calibri" panose="020F0502020204030204" pitchFamily="34" charset="0"/>
              </a:rPr>
              <a:t>The 2012’s PA is log-log plotted as</a:t>
            </a:r>
          </a:p>
          <a:p>
            <a:pPr algn="ctr"/>
            <a:r>
              <a:rPr lang="en-US" sz="1400" dirty="0">
                <a:latin typeface="Calibri" panose="020F0502020204030204" pitchFamily="34" charset="0"/>
                <a:cs typeface="Calibri" panose="020F0502020204030204" pitchFamily="34" charset="0"/>
              </a:rPr>
              <a:t>(1, 0.2) (3, 0) (4, 1)</a:t>
            </a:r>
            <a:endParaRPr lang="en-US" sz="1600" dirty="0">
              <a:latin typeface="Calibri" panose="020F0502020204030204" pitchFamily="34" charset="0"/>
              <a:cs typeface="Calibri" panose="020F0502020204030204" pitchFamily="34" charset="0"/>
            </a:endParaRPr>
          </a:p>
          <a:p>
            <a:endParaRPr lang="en-US" dirty="0"/>
          </a:p>
        </p:txBody>
      </p:sp>
      <p:sp>
        <p:nvSpPr>
          <p:cNvPr id="29" name="Oval 28"/>
          <p:cNvSpPr/>
          <p:nvPr/>
        </p:nvSpPr>
        <p:spPr>
          <a:xfrm>
            <a:off x="2496153" y="5693964"/>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535909" y="5664148"/>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a:t>
            </a:r>
          </a:p>
        </p:txBody>
      </p:sp>
      <p:cxnSp>
        <p:nvCxnSpPr>
          <p:cNvPr id="37" name="Straight Connector 36"/>
          <p:cNvCxnSpPr>
            <a:cxnSpLocks/>
            <a:endCxn id="32" idx="2"/>
          </p:cNvCxnSpPr>
          <p:nvPr/>
        </p:nvCxnSpPr>
        <p:spPr>
          <a:xfrm flipV="1">
            <a:off x="2913041" y="5097116"/>
            <a:ext cx="1411350" cy="7435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090260" y="2438272"/>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169772" y="2421131"/>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a:t>
            </a:r>
          </a:p>
        </p:txBody>
      </p:sp>
      <p:cxnSp>
        <p:nvCxnSpPr>
          <p:cNvPr id="41" name="Straight Connector 40"/>
          <p:cNvCxnSpPr>
            <a:cxnSpLocks/>
          </p:cNvCxnSpPr>
          <p:nvPr/>
        </p:nvCxnSpPr>
        <p:spPr>
          <a:xfrm flipH="1">
            <a:off x="4671436" y="2850559"/>
            <a:ext cx="638305" cy="8155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6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4168203" y="3657599"/>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207959" y="3627783"/>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a:t>
            </a:r>
          </a:p>
        </p:txBody>
      </p:sp>
      <p:sp>
        <p:nvSpPr>
          <p:cNvPr id="30" name="Oval 29"/>
          <p:cNvSpPr/>
          <p:nvPr/>
        </p:nvSpPr>
        <p:spPr>
          <a:xfrm>
            <a:off x="5915265" y="3653133"/>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955021" y="3623317"/>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a:t>
            </a:r>
          </a:p>
        </p:txBody>
      </p:sp>
      <p:sp>
        <p:nvSpPr>
          <p:cNvPr id="32" name="Oval 31"/>
          <p:cNvSpPr/>
          <p:nvPr/>
        </p:nvSpPr>
        <p:spPr>
          <a:xfrm>
            <a:off x="4076751" y="4857636"/>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156264" y="4880042"/>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D</a:t>
            </a:r>
          </a:p>
        </p:txBody>
      </p:sp>
      <p:sp>
        <p:nvSpPr>
          <p:cNvPr id="34" name="Oval 33"/>
          <p:cNvSpPr/>
          <p:nvPr/>
        </p:nvSpPr>
        <p:spPr>
          <a:xfrm>
            <a:off x="5344329" y="5236765"/>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384085" y="520694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C</a:t>
            </a:r>
          </a:p>
        </p:txBody>
      </p:sp>
      <p:cxnSp>
        <p:nvCxnSpPr>
          <p:cNvPr id="27" name="Straight Connector 26"/>
          <p:cNvCxnSpPr>
            <a:cxnSpLocks/>
            <a:stCxn id="22" idx="6"/>
            <a:endCxn id="30" idx="2"/>
          </p:cNvCxnSpPr>
          <p:nvPr/>
        </p:nvCxnSpPr>
        <p:spPr>
          <a:xfrm flipV="1">
            <a:off x="4605524" y="3866824"/>
            <a:ext cx="1309741" cy="4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31" idx="2"/>
            <a:endCxn id="34" idx="7"/>
          </p:cNvCxnSpPr>
          <p:nvPr/>
        </p:nvCxnSpPr>
        <p:spPr>
          <a:xfrm flipH="1">
            <a:off x="5717606" y="4084982"/>
            <a:ext cx="376563" cy="1214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3" idx="0"/>
          </p:cNvCxnSpPr>
          <p:nvPr/>
        </p:nvCxnSpPr>
        <p:spPr>
          <a:xfrm flipH="1">
            <a:off x="4295411" y="4106949"/>
            <a:ext cx="70000" cy="7730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135115" y="3363226"/>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174871" y="3333410"/>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E</a:t>
            </a:r>
          </a:p>
        </p:txBody>
      </p:sp>
      <p:sp>
        <p:nvSpPr>
          <p:cNvPr id="18" name="Oval 17"/>
          <p:cNvSpPr/>
          <p:nvPr/>
        </p:nvSpPr>
        <p:spPr>
          <a:xfrm>
            <a:off x="3026906" y="4028489"/>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66662" y="3998673"/>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a:t>
            </a:r>
          </a:p>
        </p:txBody>
      </p:sp>
      <p:cxnSp>
        <p:nvCxnSpPr>
          <p:cNvPr id="20" name="Straight Connector 19"/>
          <p:cNvCxnSpPr>
            <a:cxnSpLocks/>
            <a:stCxn id="16" idx="6"/>
            <a:endCxn id="22" idx="2"/>
          </p:cNvCxnSpPr>
          <p:nvPr/>
        </p:nvCxnSpPr>
        <p:spPr>
          <a:xfrm>
            <a:off x="3572436" y="3576918"/>
            <a:ext cx="595767" cy="294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3450270" y="4008766"/>
            <a:ext cx="757689" cy="2206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954880" y="2592756"/>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973433" y="2551261"/>
            <a:ext cx="1292601"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G</a:t>
            </a:r>
          </a:p>
        </p:txBody>
      </p:sp>
      <p:cxnSp>
        <p:nvCxnSpPr>
          <p:cNvPr id="28" name="Straight Connector 27"/>
          <p:cNvCxnSpPr>
            <a:cxnSpLocks/>
            <a:stCxn id="31" idx="0"/>
          </p:cNvCxnSpPr>
          <p:nvPr/>
        </p:nvCxnSpPr>
        <p:spPr>
          <a:xfrm flipH="1" flipV="1">
            <a:off x="5361173" y="2907673"/>
            <a:ext cx="732996" cy="7156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05430" y="4238843"/>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145186" y="4209027"/>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H</a:t>
            </a:r>
          </a:p>
        </p:txBody>
      </p:sp>
      <p:cxnSp>
        <p:nvCxnSpPr>
          <p:cNvPr id="37" name="Straight Connector 36"/>
          <p:cNvCxnSpPr>
            <a:cxnSpLocks/>
            <a:stCxn id="29" idx="6"/>
            <a:endCxn id="32" idx="2"/>
          </p:cNvCxnSpPr>
          <p:nvPr/>
        </p:nvCxnSpPr>
        <p:spPr>
          <a:xfrm>
            <a:off x="2542750" y="4452535"/>
            <a:ext cx="1534000" cy="6187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728822" y="2542880"/>
            <a:ext cx="437321" cy="42738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808334" y="2525739"/>
            <a:ext cx="278295"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a:t>
            </a:r>
          </a:p>
        </p:txBody>
      </p:sp>
      <p:cxnSp>
        <p:nvCxnSpPr>
          <p:cNvPr id="41" name="Straight Connector 40"/>
          <p:cNvCxnSpPr>
            <a:cxnSpLocks/>
            <a:stCxn id="38" idx="5"/>
          </p:cNvCxnSpPr>
          <p:nvPr/>
        </p:nvCxnSpPr>
        <p:spPr>
          <a:xfrm>
            <a:off x="3102098" y="2907673"/>
            <a:ext cx="1165382" cy="801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50729E-89CB-40F6-BE07-7F89207AE9C0}"/>
              </a:ext>
            </a:extLst>
          </p:cNvPr>
          <p:cNvSpPr txBox="1"/>
          <p:nvPr/>
        </p:nvSpPr>
        <p:spPr>
          <a:xfrm>
            <a:off x="4948108" y="3224034"/>
            <a:ext cx="730060" cy="677108"/>
          </a:xfrm>
          <a:prstGeom prst="rect">
            <a:avLst/>
          </a:prstGeom>
          <a:noFill/>
        </p:spPr>
        <p:txBody>
          <a:bodyPr wrap="square" rtlCol="0">
            <a:spAutoFit/>
          </a:bodyPr>
          <a:lstStyle/>
          <a:p>
            <a:r>
              <a:rPr lang="en-US" b="1" dirty="0">
                <a:solidFill>
                  <a:schemeClr val="bg2">
                    <a:lumMod val="75000"/>
                  </a:schemeClr>
                </a:solidFill>
                <a:latin typeface="Calibri" panose="020F0502020204030204" pitchFamily="34" charset="0"/>
                <a:cs typeface="Calibri" panose="020F0502020204030204" pitchFamily="34" charset="0"/>
              </a:rPr>
              <a:t>2010</a:t>
            </a:r>
          </a:p>
          <a:p>
            <a:endParaRPr lang="en-US" sz="2000" b="1" dirty="0">
              <a:solidFill>
                <a:schemeClr val="bg2">
                  <a:lumMod val="75000"/>
                </a:schemeClr>
              </a:solidFill>
            </a:endParaRPr>
          </a:p>
        </p:txBody>
      </p:sp>
      <p:sp>
        <p:nvSpPr>
          <p:cNvPr id="21" name="Oval 20">
            <a:extLst>
              <a:ext uri="{FF2B5EF4-FFF2-40B4-BE49-F238E27FC236}">
                <a16:creationId xmlns:a16="http://schemas.microsoft.com/office/drawing/2014/main" id="{ABE1D39E-11E2-4863-84D2-D6960A06DFA9}"/>
              </a:ext>
            </a:extLst>
          </p:cNvPr>
          <p:cNvSpPr/>
          <p:nvPr/>
        </p:nvSpPr>
        <p:spPr>
          <a:xfrm>
            <a:off x="3712581" y="3122964"/>
            <a:ext cx="3021472" cy="2853724"/>
          </a:xfrm>
          <a:prstGeom prst="ellipse">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9AE57C62-BB47-477C-BA69-DCDE0887C48F}"/>
              </a:ext>
            </a:extLst>
          </p:cNvPr>
          <p:cNvSpPr/>
          <p:nvPr/>
        </p:nvSpPr>
        <p:spPr>
          <a:xfrm>
            <a:off x="2753532" y="2484491"/>
            <a:ext cx="4177747" cy="3636855"/>
          </a:xfrm>
          <a:prstGeom prst="ellipse">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TextBox 47">
            <a:extLst>
              <a:ext uri="{FF2B5EF4-FFF2-40B4-BE49-F238E27FC236}">
                <a16:creationId xmlns:a16="http://schemas.microsoft.com/office/drawing/2014/main" id="{8327D1EE-C418-46FA-95F5-FB24C1C92015}"/>
              </a:ext>
            </a:extLst>
          </p:cNvPr>
          <p:cNvSpPr txBox="1"/>
          <p:nvPr/>
        </p:nvSpPr>
        <p:spPr>
          <a:xfrm>
            <a:off x="4200110" y="2683357"/>
            <a:ext cx="730060" cy="677108"/>
          </a:xfrm>
          <a:prstGeom prst="rect">
            <a:avLst/>
          </a:prstGeom>
          <a:noFill/>
        </p:spPr>
        <p:txBody>
          <a:bodyPr wrap="square" rtlCol="0">
            <a:spAutoFit/>
          </a:bodyPr>
          <a:lstStyle/>
          <a:p>
            <a:r>
              <a:rPr lang="en-US" b="1" dirty="0">
                <a:solidFill>
                  <a:schemeClr val="bg2">
                    <a:lumMod val="75000"/>
                  </a:schemeClr>
                </a:solidFill>
                <a:latin typeface="Calibri" panose="020F0502020204030204" pitchFamily="34" charset="0"/>
                <a:cs typeface="Calibri" panose="020F0502020204030204" pitchFamily="34" charset="0"/>
              </a:rPr>
              <a:t>2011</a:t>
            </a:r>
          </a:p>
          <a:p>
            <a:endParaRPr lang="en-US" sz="2000" b="1" dirty="0">
              <a:solidFill>
                <a:schemeClr val="bg2">
                  <a:lumMod val="75000"/>
                </a:schemeClr>
              </a:solidFill>
            </a:endParaRPr>
          </a:p>
        </p:txBody>
      </p:sp>
      <p:sp>
        <p:nvSpPr>
          <p:cNvPr id="54" name="Oval 53">
            <a:extLst>
              <a:ext uri="{FF2B5EF4-FFF2-40B4-BE49-F238E27FC236}">
                <a16:creationId xmlns:a16="http://schemas.microsoft.com/office/drawing/2014/main" id="{E7C31927-FC2A-415F-99BE-C533D491A5AE}"/>
              </a:ext>
            </a:extLst>
          </p:cNvPr>
          <p:cNvSpPr/>
          <p:nvPr/>
        </p:nvSpPr>
        <p:spPr>
          <a:xfrm>
            <a:off x="1888993" y="1750423"/>
            <a:ext cx="5498346" cy="4480560"/>
          </a:xfrm>
          <a:prstGeom prst="ellipse">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TextBox 56">
            <a:extLst>
              <a:ext uri="{FF2B5EF4-FFF2-40B4-BE49-F238E27FC236}">
                <a16:creationId xmlns:a16="http://schemas.microsoft.com/office/drawing/2014/main" id="{85E888E0-23B0-4619-B91B-E7C6C66CD557}"/>
              </a:ext>
            </a:extLst>
          </p:cNvPr>
          <p:cNvSpPr txBox="1"/>
          <p:nvPr/>
        </p:nvSpPr>
        <p:spPr>
          <a:xfrm>
            <a:off x="3658750" y="1928675"/>
            <a:ext cx="730060" cy="369332"/>
          </a:xfrm>
          <a:prstGeom prst="rect">
            <a:avLst/>
          </a:prstGeom>
          <a:noFill/>
        </p:spPr>
        <p:txBody>
          <a:bodyPr wrap="square" rtlCol="0">
            <a:spAutoFit/>
          </a:bodyPr>
          <a:lstStyle/>
          <a:p>
            <a:r>
              <a:rPr lang="en-US" b="1" dirty="0">
                <a:solidFill>
                  <a:schemeClr val="bg2">
                    <a:lumMod val="75000"/>
                  </a:schemeClr>
                </a:solidFill>
                <a:latin typeface="Calibri" panose="020F0502020204030204" pitchFamily="34" charset="0"/>
                <a:cs typeface="Calibri" panose="020F0502020204030204" pitchFamily="34" charset="0"/>
              </a:rPr>
              <a:t>2012</a:t>
            </a:r>
            <a:endParaRPr lang="en-US" sz="2000" b="1" dirty="0">
              <a:solidFill>
                <a:schemeClr val="bg2">
                  <a:lumMod val="75000"/>
                </a:schemeClr>
              </a:solidFill>
            </a:endParaRPr>
          </a:p>
        </p:txBody>
      </p:sp>
    </p:spTree>
    <p:extLst>
      <p:ext uri="{BB962C8B-B14F-4D97-AF65-F5344CB8AC3E}">
        <p14:creationId xmlns:p14="http://schemas.microsoft.com/office/powerpoint/2010/main" val="358288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57"/>
          <p:cNvGraphicFramePr>
            <a:graphicFrameLocks noGrp="1"/>
          </p:cNvGraphicFramePr>
          <p:nvPr>
            <p:extLst>
              <p:ext uri="{D42A27DB-BD31-4B8C-83A1-F6EECF244321}">
                <p14:modId xmlns:p14="http://schemas.microsoft.com/office/powerpoint/2010/main" val="3322112837"/>
              </p:ext>
            </p:extLst>
          </p:nvPr>
        </p:nvGraphicFramePr>
        <p:xfrm>
          <a:off x="398711" y="444137"/>
          <a:ext cx="10756969" cy="3352800"/>
        </p:xfrm>
        <a:graphic>
          <a:graphicData uri="http://schemas.openxmlformats.org/drawingml/2006/table">
            <a:tbl>
              <a:tblPr firstRow="1" bandRow="1">
                <a:tableStyleId>{5940675A-B579-460E-94D1-54222C63F5DA}</a:tableStyleId>
              </a:tblPr>
              <a:tblGrid>
                <a:gridCol w="567940">
                  <a:extLst>
                    <a:ext uri="{9D8B030D-6E8A-4147-A177-3AD203B41FA5}">
                      <a16:colId xmlns:a16="http://schemas.microsoft.com/office/drawing/2014/main" val="1664637028"/>
                    </a:ext>
                  </a:extLst>
                </a:gridCol>
                <a:gridCol w="600892">
                  <a:extLst>
                    <a:ext uri="{9D8B030D-6E8A-4147-A177-3AD203B41FA5}">
                      <a16:colId xmlns:a16="http://schemas.microsoft.com/office/drawing/2014/main" val="2085775868"/>
                    </a:ext>
                  </a:extLst>
                </a:gridCol>
                <a:gridCol w="1907177">
                  <a:extLst>
                    <a:ext uri="{9D8B030D-6E8A-4147-A177-3AD203B41FA5}">
                      <a16:colId xmlns:a16="http://schemas.microsoft.com/office/drawing/2014/main" val="2164124941"/>
                    </a:ext>
                  </a:extLst>
                </a:gridCol>
                <a:gridCol w="600891">
                  <a:extLst>
                    <a:ext uri="{9D8B030D-6E8A-4147-A177-3AD203B41FA5}">
                      <a16:colId xmlns:a16="http://schemas.microsoft.com/office/drawing/2014/main" val="4040837514"/>
                    </a:ext>
                  </a:extLst>
                </a:gridCol>
                <a:gridCol w="1959429">
                  <a:extLst>
                    <a:ext uri="{9D8B030D-6E8A-4147-A177-3AD203B41FA5}">
                      <a16:colId xmlns:a16="http://schemas.microsoft.com/office/drawing/2014/main" val="1933970872"/>
                    </a:ext>
                  </a:extLst>
                </a:gridCol>
                <a:gridCol w="600891">
                  <a:extLst>
                    <a:ext uri="{9D8B030D-6E8A-4147-A177-3AD203B41FA5}">
                      <a16:colId xmlns:a16="http://schemas.microsoft.com/office/drawing/2014/main" val="933434059"/>
                    </a:ext>
                  </a:extLst>
                </a:gridCol>
                <a:gridCol w="4519749">
                  <a:extLst>
                    <a:ext uri="{9D8B030D-6E8A-4147-A177-3AD203B41FA5}">
                      <a16:colId xmlns:a16="http://schemas.microsoft.com/office/drawing/2014/main" val="2641326632"/>
                    </a:ext>
                  </a:extLst>
                </a:gridCol>
              </a:tblGrid>
              <a:tr h="302395">
                <a:tc>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2010</a:t>
                      </a:r>
                    </a:p>
                  </a:txBody>
                  <a:tcPr>
                    <a:solidFill>
                      <a:schemeClr val="bg2">
                        <a:lumMod val="90000"/>
                      </a:schemeClr>
                    </a:solidFill>
                  </a:tcPr>
                </a:tc>
                <a:tc gridSpan="2">
                  <a:txBody>
                    <a:bodyPr/>
                    <a:lstStyle/>
                    <a:p>
                      <a:pPr algn="ctr"/>
                      <a:r>
                        <a:rPr lang="en-US" sz="1600" dirty="0">
                          <a:latin typeface="Calibri" panose="020F0502020204030204" pitchFamily="34" charset="0"/>
                          <a:cs typeface="Calibri" panose="020F0502020204030204" pitchFamily="34" charset="0"/>
                        </a:rPr>
                        <a:t>2011</a:t>
                      </a:r>
                    </a:p>
                  </a:txBody>
                  <a:tcPr>
                    <a:solidFill>
                      <a:schemeClr val="bg2">
                        <a:lumMod val="90000"/>
                      </a:schemeClr>
                    </a:solidFill>
                  </a:tcPr>
                </a:tc>
                <a:tc hMerge="1">
                  <a:txBody>
                    <a:bodyPr/>
                    <a:lstStyle/>
                    <a:p>
                      <a:pPr algn="ctr"/>
                      <a:endParaRPr lang="en-US" dirty="0">
                        <a:latin typeface="Calibri" panose="020F0502020204030204" pitchFamily="34" charset="0"/>
                        <a:cs typeface="Calibri" panose="020F0502020204030204" pitchFamily="34" charset="0"/>
                      </a:endParaRPr>
                    </a:p>
                  </a:txBody>
                  <a:tcPr>
                    <a:solidFill>
                      <a:schemeClr val="bg2">
                        <a:lumMod val="90000"/>
                      </a:schemeClr>
                    </a:solidFill>
                  </a:tcPr>
                </a:tc>
                <a:tc gridSpan="2">
                  <a:txBody>
                    <a:bodyPr/>
                    <a:lstStyle/>
                    <a:p>
                      <a:pPr algn="ctr"/>
                      <a:r>
                        <a:rPr lang="en-US" sz="1600" dirty="0">
                          <a:latin typeface="Calibri" panose="020F0502020204030204" pitchFamily="34" charset="0"/>
                          <a:cs typeface="Calibri" panose="020F0502020204030204" pitchFamily="34" charset="0"/>
                        </a:rPr>
                        <a:t>2012</a:t>
                      </a:r>
                    </a:p>
                  </a:txBody>
                  <a:tcPr>
                    <a:solidFill>
                      <a:schemeClr val="bg2">
                        <a:lumMod val="90000"/>
                      </a:schemeClr>
                    </a:solidFill>
                  </a:tcPr>
                </a:tc>
                <a:tc hMerge="1">
                  <a:txBody>
                    <a:bodyPr/>
                    <a:lstStyle/>
                    <a:p>
                      <a:pPr algn="ctr"/>
                      <a:endParaRPr lang="en-US" sz="1600" dirty="0">
                        <a:latin typeface="Calibri" panose="020F0502020204030204" pitchFamily="34" charset="0"/>
                        <a:cs typeface="Calibri" panose="020F0502020204030204" pitchFamily="34" charset="0"/>
                      </a:endParaRPr>
                    </a:p>
                  </a:txBody>
                  <a:tcPr>
                    <a:solidFill>
                      <a:schemeClr val="bg2">
                        <a:lumMod val="90000"/>
                      </a:schemeClr>
                    </a:solidFill>
                  </a:tcPr>
                </a:tc>
                <a:tc rowSpan="10">
                  <a:txBody>
                    <a:bodyPr/>
                    <a:lstStyle/>
                    <a:p>
                      <a:pPr algn="ctr"/>
                      <a:endParaRPr lang="en-US" sz="1600" dirty="0">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63314920"/>
                  </a:ext>
                </a:extLst>
              </a:tr>
              <a:tr h="302395">
                <a:tc>
                  <a:txBody>
                    <a:bodyPr/>
                    <a:lstStyle/>
                    <a:p>
                      <a:pPr algn="ctr"/>
                      <a:r>
                        <a:rPr lang="en-US" sz="1600" dirty="0">
                          <a:latin typeface="Calibri" panose="020F0502020204030204" pitchFamily="34" charset="0"/>
                          <a:cs typeface="Calibri" panose="020F0502020204030204" pitchFamily="34" charset="0"/>
                        </a:rPr>
                        <a:t>A</a:t>
                      </a:r>
                    </a:p>
                  </a:txBody>
                  <a:tcPr>
                    <a:solidFill>
                      <a:schemeClr val="bg2">
                        <a:lumMod val="90000"/>
                      </a:schemeClr>
                    </a:solidFill>
                  </a:tcPr>
                </a:tc>
                <a:tc>
                  <a:txBody>
                    <a:bodyPr/>
                    <a:lstStyle/>
                    <a:p>
                      <a:pPr algn="ctr"/>
                      <a:r>
                        <a:rPr lang="en-US" sz="1600" dirty="0">
                          <a:latin typeface="Calibri" panose="020F0502020204030204" pitchFamily="34" charset="0"/>
                          <a:cs typeface="Calibri" panose="020F0502020204030204" pitchFamily="34" charset="0"/>
                        </a:rPr>
                        <a:t>2</a:t>
                      </a:r>
                    </a:p>
                  </a:txBody>
                  <a:tcPr/>
                </a:tc>
                <a:tc rowSpan="9">
                  <a:txBody>
                    <a:bodyPr/>
                    <a:lstStyle/>
                    <a:p>
                      <a:pPr algn="ctr"/>
                      <a:r>
                        <a:rPr lang="en-US" sz="1600" b="1" u="none" dirty="0">
                          <a:latin typeface="Calibri" panose="020F0502020204030204" pitchFamily="34" charset="0"/>
                          <a:cs typeface="Calibri" panose="020F0502020204030204" pitchFamily="34" charset="0"/>
                        </a:rPr>
                        <a:t>Average number of new nodes attached to nodes obtaining n degree :</a:t>
                      </a:r>
                    </a:p>
                    <a:p>
                      <a:pPr algn="ctr"/>
                      <a:r>
                        <a:rPr lang="en-US" sz="1600" b="1" u="none" dirty="0">
                          <a:latin typeface="Calibri" panose="020F0502020204030204" pitchFamily="34" charset="0"/>
                          <a:cs typeface="Calibri" panose="020F0502020204030204" pitchFamily="34" charset="0"/>
                        </a:rPr>
                        <a:t>1</a:t>
                      </a:r>
                      <a:r>
                        <a:rPr lang="en-US" sz="1600" b="0" u="none" dirty="0">
                          <a:latin typeface="Calibri" panose="020F0502020204030204" pitchFamily="34" charset="0"/>
                          <a:cs typeface="Calibri" panose="020F0502020204030204" pitchFamily="34" charset="0"/>
                        </a:rPr>
                        <a:t>: 0(C)+0(D)/2 = 0</a:t>
                      </a:r>
                    </a:p>
                    <a:p>
                      <a:pPr algn="ctr"/>
                      <a:r>
                        <a:rPr lang="en-US" sz="1600" b="1" u="none" dirty="0">
                          <a:latin typeface="Calibri" panose="020F0502020204030204" pitchFamily="34" charset="0"/>
                          <a:cs typeface="Calibri" panose="020F0502020204030204" pitchFamily="34" charset="0"/>
                        </a:rPr>
                        <a:t>2</a:t>
                      </a:r>
                      <a:r>
                        <a:rPr lang="en-US" sz="1600" b="0" u="none" dirty="0">
                          <a:latin typeface="Calibri" panose="020F0502020204030204" pitchFamily="34" charset="0"/>
                          <a:cs typeface="Calibri" panose="020F0502020204030204" pitchFamily="34" charset="0"/>
                        </a:rPr>
                        <a:t>: 2(A)+1(B)/2 =1.5</a:t>
                      </a:r>
                    </a:p>
                    <a:p>
                      <a:pPr algn="ctr"/>
                      <a:endParaRPr lang="en-US" sz="1600" b="1" u="none" dirty="0">
                        <a:latin typeface="Calibri" panose="020F0502020204030204" pitchFamily="34" charset="0"/>
                        <a:cs typeface="Calibri" panose="020F0502020204030204" pitchFamily="34" charset="0"/>
                      </a:endParaRPr>
                    </a:p>
                    <a:p>
                      <a:pPr algn="ctr"/>
                      <a:endParaRPr lang="en-US" sz="1600" b="1" u="none" dirty="0">
                        <a:latin typeface="Calibri" panose="020F0502020204030204" pitchFamily="34" charset="0"/>
                        <a:cs typeface="Calibri" panose="020F0502020204030204" pitchFamily="34" charset="0"/>
                      </a:endParaRPr>
                    </a:p>
                    <a:p>
                      <a:pPr algn="ctr"/>
                      <a:r>
                        <a:rPr lang="en-US" sz="1600" b="0" u="none" dirty="0">
                          <a:latin typeface="Calibri" panose="020F0502020204030204" pitchFamily="34" charset="0"/>
                          <a:cs typeface="Calibri" panose="020F0502020204030204" pitchFamily="34" charset="0"/>
                        </a:rPr>
                        <a:t>For </a:t>
                      </a:r>
                      <a:r>
                        <a:rPr lang="en-US" sz="1600" b="0" u="sng" dirty="0">
                          <a:latin typeface="Calibri" panose="020F0502020204030204" pitchFamily="34" charset="0"/>
                          <a:cs typeface="Calibri" panose="020F0502020204030204" pitchFamily="34" charset="0"/>
                        </a:rPr>
                        <a:t>2011</a:t>
                      </a:r>
                      <a:r>
                        <a:rPr lang="en-US" sz="1600" b="0" u="none" dirty="0">
                          <a:latin typeface="Calibri" panose="020F0502020204030204" pitchFamily="34" charset="0"/>
                          <a:cs typeface="Calibri" panose="020F0502020204030204" pitchFamily="34" charset="0"/>
                        </a:rPr>
                        <a:t>,</a:t>
                      </a:r>
                    </a:p>
                    <a:p>
                      <a:pPr algn="ctr"/>
                      <a:r>
                        <a:rPr lang="en-US" sz="1600" b="0" u="none" dirty="0">
                          <a:latin typeface="Calibri" panose="020F0502020204030204" pitchFamily="34" charset="0"/>
                          <a:cs typeface="Calibri" panose="020F0502020204030204" pitchFamily="34" charset="0"/>
                        </a:rPr>
                        <a:t>(1, 0) (2, 1.5) are plotted in log-log plot.</a:t>
                      </a:r>
                    </a:p>
                  </a:txBody>
                  <a:tcPr/>
                </a:tc>
                <a:tc>
                  <a:txBody>
                    <a:bodyPr/>
                    <a:lstStyle/>
                    <a:p>
                      <a:pPr algn="ctr"/>
                      <a:r>
                        <a:rPr lang="en-US" sz="1600" dirty="0">
                          <a:latin typeface="Calibri" panose="020F0502020204030204" pitchFamily="34" charset="0"/>
                          <a:cs typeface="Calibri" panose="020F0502020204030204" pitchFamily="34" charset="0"/>
                        </a:rPr>
                        <a:t>4</a:t>
                      </a:r>
                    </a:p>
                  </a:txBody>
                  <a:tcPr/>
                </a:tc>
                <a:tc rowSpan="9">
                  <a:txBody>
                    <a:bodyPr/>
                    <a:lstStyle/>
                    <a:p>
                      <a:pPr algn="ctr"/>
                      <a:r>
                        <a:rPr lang="en-US" sz="1600" b="1" u="none" dirty="0">
                          <a:latin typeface="Calibri" panose="020F0502020204030204" pitchFamily="34" charset="0"/>
                          <a:cs typeface="Calibri" panose="020F0502020204030204" pitchFamily="34" charset="0"/>
                        </a:rPr>
                        <a:t>Average number of new nodes attached to nodes obtaining n degree :</a:t>
                      </a:r>
                    </a:p>
                    <a:p>
                      <a:pPr algn="ctr"/>
                      <a:r>
                        <a:rPr lang="en-US" sz="1600" b="1"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0(C)+1(D)+0(E) +0(F)+0(G)/5 = 0.2</a:t>
                      </a:r>
                    </a:p>
                    <a:p>
                      <a:pPr algn="ctr"/>
                      <a:r>
                        <a:rPr lang="en-US" sz="1600" b="1" dirty="0">
                          <a:latin typeface="Calibri" panose="020F0502020204030204" pitchFamily="34" charset="0"/>
                          <a:cs typeface="Calibri" panose="020F0502020204030204" pitchFamily="34" charset="0"/>
                        </a:rPr>
                        <a:t>3</a:t>
                      </a:r>
                      <a:r>
                        <a:rPr lang="en-US" sz="1600" dirty="0">
                          <a:latin typeface="Calibri" panose="020F0502020204030204" pitchFamily="34" charset="0"/>
                          <a:cs typeface="Calibri" panose="020F0502020204030204" pitchFamily="34" charset="0"/>
                        </a:rPr>
                        <a:t>: 0(B)/1 = 0</a:t>
                      </a:r>
                    </a:p>
                    <a:p>
                      <a:pPr algn="ctr"/>
                      <a:r>
                        <a:rPr lang="en-US" sz="1600" b="1" dirty="0">
                          <a:latin typeface="Calibri" panose="020F0502020204030204" pitchFamily="34" charset="0"/>
                          <a:cs typeface="Calibri" panose="020F0502020204030204" pitchFamily="34" charset="0"/>
                        </a:rPr>
                        <a:t>4</a:t>
                      </a:r>
                      <a:r>
                        <a:rPr lang="en-US" sz="1600" dirty="0">
                          <a:latin typeface="Calibri" panose="020F0502020204030204" pitchFamily="34" charset="0"/>
                          <a:cs typeface="Calibri" panose="020F0502020204030204" pitchFamily="34" charset="0"/>
                        </a:rPr>
                        <a:t>: 1(A)/1 = 1</a:t>
                      </a:r>
                    </a:p>
                    <a:p>
                      <a:pPr algn="ctr"/>
                      <a:r>
                        <a:rPr lang="en-US" sz="1600" b="0" u="none" dirty="0">
                          <a:latin typeface="Calibri" panose="020F0502020204030204" pitchFamily="34" charset="0"/>
                          <a:cs typeface="Calibri" panose="020F0502020204030204" pitchFamily="34" charset="0"/>
                        </a:rPr>
                        <a:t>For </a:t>
                      </a:r>
                      <a:r>
                        <a:rPr lang="en-US" sz="1600" b="0" u="sng" dirty="0">
                          <a:latin typeface="Calibri" panose="020F0502020204030204" pitchFamily="34" charset="0"/>
                          <a:cs typeface="Calibri" panose="020F0502020204030204" pitchFamily="34" charset="0"/>
                        </a:rPr>
                        <a:t>2012</a:t>
                      </a:r>
                      <a:r>
                        <a:rPr lang="en-US" sz="1600" b="0" u="none" dirty="0">
                          <a:latin typeface="Calibri" panose="020F0502020204030204" pitchFamily="34" charset="0"/>
                          <a:cs typeface="Calibri" panose="020F0502020204030204" pitchFamily="34" charset="0"/>
                        </a:rPr>
                        <a:t>, </a:t>
                      </a:r>
                    </a:p>
                    <a:p>
                      <a:pPr algn="ctr"/>
                      <a:r>
                        <a:rPr lang="en-US" sz="1600" b="0" u="none" dirty="0">
                          <a:latin typeface="Calibri" panose="020F0502020204030204" pitchFamily="34" charset="0"/>
                          <a:cs typeface="Calibri" panose="020F0502020204030204" pitchFamily="34" charset="0"/>
                        </a:rPr>
                        <a:t>(1, 0.2) (3, 0) (4, 1) are plotted in log-log plot.</a:t>
                      </a: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5</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28335832"/>
                  </a:ext>
                </a:extLst>
              </a:tr>
              <a:tr h="302395">
                <a:tc>
                  <a:txBody>
                    <a:bodyPr/>
                    <a:lstStyle/>
                    <a:p>
                      <a:pPr algn="ctr"/>
                      <a:r>
                        <a:rPr lang="en-US" sz="1600" dirty="0">
                          <a:latin typeface="Calibri" panose="020F0502020204030204" pitchFamily="34" charset="0"/>
                          <a:cs typeface="Calibri" panose="020F0502020204030204" pitchFamily="34" charset="0"/>
                        </a:rPr>
                        <a:t>B</a:t>
                      </a:r>
                    </a:p>
                  </a:txBody>
                  <a:tcPr>
                    <a:solidFill>
                      <a:schemeClr val="bg2">
                        <a:lumMod val="90000"/>
                      </a:schemeClr>
                    </a:solidFill>
                  </a:tcPr>
                </a:tc>
                <a:tc>
                  <a:txBody>
                    <a:bodyPr/>
                    <a:lstStyle/>
                    <a:p>
                      <a:pPr algn="ctr"/>
                      <a:r>
                        <a:rPr lang="en-US" sz="1600" dirty="0">
                          <a:latin typeface="Calibri" panose="020F0502020204030204" pitchFamily="34" charset="0"/>
                          <a:cs typeface="Calibri" panose="020F0502020204030204" pitchFamily="34" charset="0"/>
                        </a:rPr>
                        <a:t>2</a:t>
                      </a:r>
                    </a:p>
                  </a:txBody>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3</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3</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3728948"/>
                  </a:ext>
                </a:extLst>
              </a:tr>
              <a:tr h="302395">
                <a:tc>
                  <a:txBody>
                    <a:bodyPr/>
                    <a:lstStyle/>
                    <a:p>
                      <a:pPr algn="ctr"/>
                      <a:r>
                        <a:rPr lang="en-US" sz="1600" dirty="0">
                          <a:latin typeface="Calibri" panose="020F0502020204030204" pitchFamily="34" charset="0"/>
                          <a:cs typeface="Calibri" panose="020F0502020204030204" pitchFamily="34" charset="0"/>
                        </a:rPr>
                        <a:t>C</a:t>
                      </a:r>
                    </a:p>
                  </a:txBody>
                  <a:tcPr>
                    <a:solidFill>
                      <a:schemeClr val="bg2">
                        <a:lumMod val="90000"/>
                      </a:schemeClr>
                    </a:solidFill>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32643441"/>
                  </a:ext>
                </a:extLst>
              </a:tr>
              <a:tr h="302395">
                <a:tc>
                  <a:txBody>
                    <a:bodyPr/>
                    <a:lstStyle/>
                    <a:p>
                      <a:pPr algn="ctr"/>
                      <a:r>
                        <a:rPr lang="en-US" sz="1600" dirty="0">
                          <a:latin typeface="Calibri" panose="020F0502020204030204" pitchFamily="34" charset="0"/>
                          <a:cs typeface="Calibri" panose="020F0502020204030204" pitchFamily="34" charset="0"/>
                        </a:rPr>
                        <a:t>D</a:t>
                      </a:r>
                    </a:p>
                  </a:txBody>
                  <a:tcPr>
                    <a:solidFill>
                      <a:schemeClr val="bg2">
                        <a:lumMod val="90000"/>
                      </a:schemeClr>
                    </a:solidFill>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2</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87772012"/>
                  </a:ext>
                </a:extLst>
              </a:tr>
              <a:tr h="302395">
                <a:tc>
                  <a:txBody>
                    <a:bodyPr/>
                    <a:lstStyle/>
                    <a:p>
                      <a:pPr algn="ctr"/>
                      <a:r>
                        <a:rPr lang="en-US" sz="1600" dirty="0">
                          <a:latin typeface="Calibri" panose="020F0502020204030204" pitchFamily="34" charset="0"/>
                          <a:cs typeface="Calibri" panose="020F0502020204030204" pitchFamily="34" charset="0"/>
                        </a:rPr>
                        <a:t>E</a:t>
                      </a:r>
                    </a:p>
                  </a:txBody>
                  <a:tcPr>
                    <a:solidFill>
                      <a:schemeClr val="bg2">
                        <a:lumMod val="90000"/>
                      </a:schemeClr>
                    </a:solidFill>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14194499"/>
                  </a:ext>
                </a:extLst>
              </a:tr>
              <a:tr h="302395">
                <a:tc>
                  <a:txBody>
                    <a:bodyPr/>
                    <a:lstStyle/>
                    <a:p>
                      <a:pPr algn="ctr"/>
                      <a:r>
                        <a:rPr lang="en-US" sz="1600" dirty="0">
                          <a:latin typeface="Calibri" panose="020F0502020204030204" pitchFamily="34" charset="0"/>
                          <a:cs typeface="Calibri" panose="020F0502020204030204" pitchFamily="34" charset="0"/>
                        </a:rPr>
                        <a:t>F</a:t>
                      </a:r>
                    </a:p>
                  </a:txBody>
                  <a:tcPr>
                    <a:solidFill>
                      <a:schemeClr val="bg2">
                        <a:lumMod val="90000"/>
                      </a:schemeClr>
                    </a:solidFill>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34287395"/>
                  </a:ext>
                </a:extLst>
              </a:tr>
              <a:tr h="302395">
                <a:tc>
                  <a:txBody>
                    <a:bodyPr/>
                    <a:lstStyle/>
                    <a:p>
                      <a:pPr algn="ctr"/>
                      <a:r>
                        <a:rPr lang="en-US" sz="1600" dirty="0">
                          <a:latin typeface="Calibri" panose="020F0502020204030204" pitchFamily="34" charset="0"/>
                          <a:cs typeface="Calibri" panose="020F0502020204030204" pitchFamily="34" charset="0"/>
                        </a:rPr>
                        <a:t>G</a:t>
                      </a:r>
                    </a:p>
                  </a:txBody>
                  <a:tcPr>
                    <a:solidFill>
                      <a:schemeClr val="bg2">
                        <a:lumMod val="90000"/>
                      </a:schemeClr>
                    </a:solidFill>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70818297"/>
                  </a:ext>
                </a:extLst>
              </a:tr>
              <a:tr h="302395">
                <a:tc>
                  <a:txBody>
                    <a:bodyPr/>
                    <a:lstStyle/>
                    <a:p>
                      <a:pPr algn="ctr"/>
                      <a:r>
                        <a:rPr lang="en-US" sz="1600" dirty="0">
                          <a:latin typeface="Calibri" panose="020F0502020204030204" pitchFamily="34" charset="0"/>
                          <a:cs typeface="Calibri" panose="020F0502020204030204" pitchFamily="34" charset="0"/>
                        </a:rPr>
                        <a:t>H</a:t>
                      </a:r>
                    </a:p>
                  </a:txBody>
                  <a:tcPr>
                    <a:solidFill>
                      <a:schemeClr val="bg2">
                        <a:lumMod val="90000"/>
                      </a:schemeClr>
                    </a:solidFill>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9047547"/>
                  </a:ext>
                </a:extLst>
              </a:tr>
              <a:tr h="335158">
                <a:tc>
                  <a:txBody>
                    <a:bodyPr/>
                    <a:lstStyle/>
                    <a:p>
                      <a:pPr algn="ctr"/>
                      <a:r>
                        <a:rPr lang="en-US" sz="1600" dirty="0">
                          <a:latin typeface="Calibri" panose="020F0502020204030204" pitchFamily="34" charset="0"/>
                          <a:cs typeface="Calibri" panose="020F0502020204030204" pitchFamily="34" charset="0"/>
                        </a:rPr>
                        <a:t>I</a:t>
                      </a:r>
                    </a:p>
                  </a:txBody>
                  <a:tcPr>
                    <a:solidFill>
                      <a:schemeClr val="bg2">
                        <a:lumMod val="90000"/>
                      </a:schemeClr>
                    </a:solidFill>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a:txBody>
                    <a:bodyPr/>
                    <a:lstStyle/>
                    <a:p>
                      <a:pPr algn="ctr"/>
                      <a:endParaRPr lang="en-US" sz="1600" dirty="0">
                        <a:latin typeface="Calibri" panose="020F0502020204030204" pitchFamily="34" charset="0"/>
                        <a:cs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vMerge="1">
                  <a:txBody>
                    <a:bodyPr/>
                    <a:lstStyle/>
                    <a:p>
                      <a:pPr algn="ctr"/>
                      <a:endParaRPr lang="en-US" sz="1600" dirty="0">
                        <a:latin typeface="Calibri" panose="020F0502020204030204" pitchFamily="34" charset="0"/>
                        <a:cs typeface="Calibri" panose="020F0502020204030204" pitchFamily="34" charset="0"/>
                      </a:endParaRPr>
                    </a:p>
                  </a:txBody>
                  <a:tcPr/>
                </a:tc>
                <a:tc>
                  <a:txBody>
                    <a:bodyPr/>
                    <a:lstStyle/>
                    <a:p>
                      <a:pPr algn="ctr"/>
                      <a:r>
                        <a:rPr lang="en-US" sz="1600" dirty="0">
                          <a:latin typeface="Calibri" panose="020F0502020204030204" pitchFamily="34" charset="0"/>
                          <a:cs typeface="Calibri" panose="020F0502020204030204" pitchFamily="34" charset="0"/>
                        </a:rPr>
                        <a:t>1</a:t>
                      </a:r>
                    </a:p>
                  </a:txBody>
                  <a:tcPr/>
                </a:tc>
                <a:tc vMerge="1">
                  <a:txBody>
                    <a:bodyPr/>
                    <a:lstStyle/>
                    <a:p>
                      <a:pPr algn="ct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75826635"/>
                  </a:ext>
                </a:extLst>
              </a:tr>
            </a:tbl>
          </a:graphicData>
        </a:graphic>
      </p:graphicFrame>
      <p:pic>
        <p:nvPicPr>
          <p:cNvPr id="3" name="Picture 2">
            <a:extLst>
              <a:ext uri="{FF2B5EF4-FFF2-40B4-BE49-F238E27FC236}">
                <a16:creationId xmlns:a16="http://schemas.microsoft.com/office/drawing/2014/main" id="{6FA3F3EE-61FF-4632-A1B0-0ED03967B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960" y="474481"/>
            <a:ext cx="4035062" cy="3292112"/>
          </a:xfrm>
          <a:prstGeom prst="rect">
            <a:avLst/>
          </a:prstGeom>
        </p:spPr>
      </p:pic>
    </p:spTree>
    <p:extLst>
      <p:ext uri="{BB962C8B-B14F-4D97-AF65-F5344CB8AC3E}">
        <p14:creationId xmlns:p14="http://schemas.microsoft.com/office/powerpoint/2010/main" val="395621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5"/>
            <a:ext cx="11174136" cy="2246769"/>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Preferential Attachment</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a:t>
            </a:r>
            <a:endParaRPr lang="zh-CN" altLang="en-US" sz="4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7658424" y="1425389"/>
            <a:ext cx="4866595" cy="4843585"/>
          </a:xfrm>
          <a:prstGeom prst="rect">
            <a:avLst/>
          </a:prstGeom>
        </p:spPr>
      </p:pic>
      <p:sp>
        <p:nvSpPr>
          <p:cNvPr id="3" name="Rectangle 2"/>
          <p:cNvSpPr/>
          <p:nvPr/>
        </p:nvSpPr>
        <p:spPr>
          <a:xfrm>
            <a:off x="2107089" y="2955336"/>
            <a:ext cx="4796927" cy="1631216"/>
          </a:xfrm>
          <a:prstGeom prst="rect">
            <a:avLst/>
          </a:prstGeom>
        </p:spPr>
        <p:txBody>
          <a:bodyPr wrap="square">
            <a:spAutoFit/>
          </a:bodyPr>
          <a:lstStyle/>
          <a:p>
            <a:r>
              <a:rPr lang="en-US" sz="2000" dirty="0">
                <a:latin typeface="Times New Roman" panose="02020603050405020304" pitchFamily="18" charset="0"/>
              </a:rPr>
              <a:t>The correlation needs to be linear in order for preferential attachment to produce a power law distribution (</a:t>
            </a:r>
            <a:r>
              <a:rPr lang="en-US" sz="2000" dirty="0" err="1">
                <a:latin typeface="Times New Roman" panose="02020603050405020304" pitchFamily="18" charset="0"/>
              </a:rPr>
              <a:t>Barabási</a:t>
            </a:r>
            <a:r>
              <a:rPr lang="en-US" sz="2000" dirty="0">
                <a:latin typeface="Times New Roman" panose="02020603050405020304" pitchFamily="18" charset="0"/>
              </a:rPr>
              <a:t> &amp; Albert, 1999). Linear function is represented by a line having a slope of 1. </a:t>
            </a:r>
          </a:p>
        </p:txBody>
      </p:sp>
      <p:sp>
        <p:nvSpPr>
          <p:cNvPr id="6" name="Rectangle 5"/>
          <p:cNvSpPr/>
          <p:nvPr/>
        </p:nvSpPr>
        <p:spPr>
          <a:xfrm>
            <a:off x="2230569" y="4808449"/>
            <a:ext cx="2274982"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Milojević</a:t>
            </a:r>
            <a:r>
              <a:rPr lang="en-US" altLang="ko-KR" dirty="0">
                <a:latin typeface="Times New Roman" panose="02020603050405020304" pitchFamily="18" charset="0"/>
                <a:cs typeface="Times New Roman" panose="02020603050405020304" pitchFamily="18" charset="0"/>
              </a:rPr>
              <a:t>, 2010, p.9.)</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8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813" y="1788383"/>
            <a:ext cx="8229600" cy="18288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813" y="3662292"/>
            <a:ext cx="8229600" cy="1828800"/>
          </a:xfrm>
          <a:prstGeom prst="rect">
            <a:avLst/>
          </a:prstGeom>
        </p:spPr>
      </p:pic>
      <p:sp>
        <p:nvSpPr>
          <p:cNvPr id="7" name="TextBox 6"/>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Biology</a:t>
            </a:r>
          </a:p>
        </p:txBody>
      </p:sp>
      <p:sp>
        <p:nvSpPr>
          <p:cNvPr id="9" name="TextBox 8"/>
          <p:cNvSpPr txBox="1"/>
          <p:nvPr/>
        </p:nvSpPr>
        <p:spPr>
          <a:xfrm>
            <a:off x="3767887" y="300561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4" name="TextBox 13"/>
          <p:cNvSpPr txBox="1"/>
          <p:nvPr/>
        </p:nvSpPr>
        <p:spPr>
          <a:xfrm>
            <a:off x="3767886" y="4934285"/>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5" name="TextBox 14"/>
          <p:cNvSpPr txBox="1"/>
          <p:nvPr/>
        </p:nvSpPr>
        <p:spPr>
          <a:xfrm>
            <a:off x="10243251" y="1961680"/>
            <a:ext cx="2792698"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Max:0.974056 (2)</a:t>
            </a:r>
          </a:p>
          <a:p>
            <a:r>
              <a:rPr lang="en-US" sz="2400" dirty="0">
                <a:latin typeface="Times New Roman" panose="02020603050405020304" pitchFamily="18" charset="0"/>
                <a:cs typeface="Times New Roman" panose="02020603050405020304" pitchFamily="18" charset="0"/>
              </a:rPr>
              <a:t>Min.:0.914361 (3)</a:t>
            </a:r>
          </a:p>
          <a:p>
            <a:r>
              <a:rPr lang="en-US" sz="2400" dirty="0">
                <a:latin typeface="Times New Roman" panose="02020603050405020304" pitchFamily="18" charset="0"/>
                <a:cs typeface="Times New Roman" panose="02020603050405020304" pitchFamily="18" charset="0"/>
              </a:rPr>
              <a:t>Avg.: 0.956942 (3)</a:t>
            </a:r>
          </a:p>
        </p:txBody>
      </p:sp>
    </p:spTree>
    <p:extLst>
      <p:ext uri="{BB962C8B-B14F-4D97-AF65-F5344CB8AC3E}">
        <p14:creationId xmlns:p14="http://schemas.microsoft.com/office/powerpoint/2010/main" val="272444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1. Introduction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632063" y="4748440"/>
            <a:ext cx="10515600" cy="821294"/>
          </a:xfrm>
        </p:spPr>
        <p:txBody>
          <a:bodyPr>
            <a:normAutofit lnSpcReduction="10000"/>
          </a:bodyPr>
          <a:lstStyle/>
          <a:p>
            <a:r>
              <a:rPr lang="en-US" altLang="zh-CN" dirty="0">
                <a:latin typeface="Times New Roman" panose="02020603050405020304" pitchFamily="18" charset="0"/>
                <a:cs typeface="Times New Roman" panose="02020603050405020304" pitchFamily="18" charset="0"/>
              </a:rPr>
              <a:t>Preferential attachment has been examined by previous researchers, but only limited domains (not all domains)</a:t>
            </a:r>
          </a:p>
          <a:p>
            <a:endParaRPr lang="zh-CN" altLang="en-US" dirty="0">
              <a:latin typeface="Times New Roman" panose="02020603050405020304" pitchFamily="18" charset="0"/>
              <a:cs typeface="Times New Roman" panose="02020603050405020304" pitchFamily="18" charset="0"/>
            </a:endParaRPr>
          </a:p>
        </p:txBody>
      </p:sp>
      <p:sp>
        <p:nvSpPr>
          <p:cNvPr id="4" name="직사각형 3"/>
          <p:cNvSpPr/>
          <p:nvPr/>
        </p:nvSpPr>
        <p:spPr>
          <a:xfrm>
            <a:off x="4653397" y="1321356"/>
            <a:ext cx="184731" cy="369332"/>
          </a:xfrm>
          <a:prstGeom prst="rect">
            <a:avLst/>
          </a:prstGeom>
        </p:spPr>
        <p:txBody>
          <a:bodyPr wrap="none">
            <a:spAutoFit/>
          </a:bodyPr>
          <a:lstStyle/>
          <a:p>
            <a:endParaRPr lang="ko-KR" altLang="en-US" dirty="0"/>
          </a:p>
        </p:txBody>
      </p:sp>
      <p:sp>
        <p:nvSpPr>
          <p:cNvPr id="5" name="内容占位符 2"/>
          <p:cNvSpPr txBox="1">
            <a:spLocks/>
          </p:cNvSpPr>
          <p:nvPr/>
        </p:nvSpPr>
        <p:spPr>
          <a:xfrm>
            <a:off x="1632063" y="1690687"/>
            <a:ext cx="10515600" cy="2571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Preferential attachment (</a:t>
            </a:r>
            <a:r>
              <a:rPr lang="en-US" altLang="ko-KR" dirty="0" err="1">
                <a:latin typeface="Times New Roman" panose="02020603050405020304" pitchFamily="18" charset="0"/>
                <a:cs typeface="Times New Roman" panose="02020603050405020304" pitchFamily="18" charset="0"/>
              </a:rPr>
              <a:t>Barabási</a:t>
            </a:r>
            <a:r>
              <a:rPr lang="en-US" altLang="ko-KR" dirty="0">
                <a:latin typeface="Times New Roman" panose="02020603050405020304" pitchFamily="18" charset="0"/>
                <a:cs typeface="Times New Roman" panose="02020603050405020304" pitchFamily="18" charset="0"/>
              </a:rPr>
              <a:t> &amp; Albert, 1999) </a:t>
            </a:r>
            <a:endParaRPr lang="en-US" altLang="zh-CN" dirty="0">
              <a:latin typeface="Times New Roman" panose="02020603050405020304" pitchFamily="18" charset="0"/>
              <a:cs typeface="Times New Roman" panose="02020603050405020304" pitchFamily="18" charset="0"/>
            </a:endParaRPr>
          </a:p>
          <a:p>
            <a:pPr>
              <a:buFontTx/>
              <a:buChar char="-"/>
            </a:pPr>
            <a:r>
              <a:rPr lang="en-US" altLang="zh-CN" dirty="0">
                <a:latin typeface="Times New Roman" panose="02020603050405020304" pitchFamily="18" charset="0"/>
                <a:cs typeface="Times New Roman" panose="02020603050405020304" pitchFamily="18" charset="0"/>
              </a:rPr>
              <a:t>mechanism which rules the growth of a large networks such as genetic networks and the world wide web in reality.</a:t>
            </a:r>
          </a:p>
          <a:p>
            <a:pPr>
              <a:buFontTx/>
              <a:buChar char="-"/>
            </a:pPr>
            <a:r>
              <a:rPr lang="en-US" altLang="zh-CN" dirty="0">
                <a:latin typeface="Times New Roman" panose="02020603050405020304" pitchFamily="18" charset="0"/>
                <a:cs typeface="Times New Roman" panose="02020603050405020304" pitchFamily="18" charset="0"/>
              </a:rPr>
              <a:t>When there is a new vertex added in a network, the vertex attaches preferentially to already well connected vertex.</a:t>
            </a:r>
          </a:p>
          <a:p>
            <a:pPr>
              <a:buFontTx/>
              <a:buChar char="-"/>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94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sp>
        <p:nvSpPr>
          <p:cNvPr id="10" name="TextBox 9"/>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Biotechnology</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32059"/>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4" name="TextBox 13"/>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Max:0.872838 (12)</a:t>
            </a:r>
          </a:p>
          <a:p>
            <a:r>
              <a:rPr lang="en-US" sz="2400" dirty="0">
                <a:latin typeface="Times New Roman" panose="02020603050405020304" pitchFamily="18" charset="0"/>
                <a:cs typeface="Times New Roman" panose="02020603050405020304" pitchFamily="18" charset="0"/>
              </a:rPr>
              <a:t>Min.:0.791954 (12)</a:t>
            </a:r>
          </a:p>
          <a:p>
            <a:r>
              <a:rPr lang="en-US" sz="2400" dirty="0">
                <a:latin typeface="Times New Roman" panose="02020603050405020304" pitchFamily="18" charset="0"/>
                <a:cs typeface="Times New Roman" panose="02020603050405020304" pitchFamily="18" charset="0"/>
              </a:rPr>
              <a:t>Avg.: 0.837223 (12)</a:t>
            </a:r>
          </a:p>
        </p:txBody>
      </p:sp>
    </p:spTree>
    <p:extLst>
      <p:ext uri="{BB962C8B-B14F-4D97-AF65-F5344CB8AC3E}">
        <p14:creationId xmlns:p14="http://schemas.microsoft.com/office/powerpoint/2010/main" val="321602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21497"/>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50201"/>
            <a:ext cx="8229600" cy="1828800"/>
          </a:xfrm>
          <a:prstGeom prst="rect">
            <a:avLst/>
          </a:prstGeom>
        </p:spPr>
      </p:pic>
      <p:sp>
        <p:nvSpPr>
          <p:cNvPr id="12" name="TextBox 11"/>
          <p:cNvSpPr txBox="1"/>
          <p:nvPr/>
        </p:nvSpPr>
        <p:spPr>
          <a:xfrm>
            <a:off x="2108659" y="1197736"/>
            <a:ext cx="314244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Medical Specialties</a:t>
            </a:r>
          </a:p>
        </p:txBody>
      </p:sp>
      <p:sp>
        <p:nvSpPr>
          <p:cNvPr id="13" name="TextBox 12"/>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4" name="TextBox 13"/>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5" name="TextBox 14"/>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Max:0.952849 (7)</a:t>
            </a:r>
          </a:p>
          <a:p>
            <a:r>
              <a:rPr lang="en-US" sz="2400" dirty="0">
                <a:latin typeface="Times New Roman" panose="02020603050405020304" pitchFamily="18" charset="0"/>
                <a:cs typeface="Times New Roman" panose="02020603050405020304" pitchFamily="18" charset="0"/>
              </a:rPr>
              <a:t>Min.:0.897082 (5)</a:t>
            </a:r>
          </a:p>
          <a:p>
            <a:r>
              <a:rPr lang="en-US" sz="2400" dirty="0">
                <a:latin typeface="Times New Roman" panose="02020603050405020304" pitchFamily="18" charset="0"/>
                <a:cs typeface="Times New Roman" panose="02020603050405020304" pitchFamily="18" charset="0"/>
              </a:rPr>
              <a:t>Avg.: 0.93035 (6)</a:t>
            </a:r>
          </a:p>
        </p:txBody>
      </p:sp>
    </p:spTree>
    <p:extLst>
      <p:ext uri="{BB962C8B-B14F-4D97-AF65-F5344CB8AC3E}">
        <p14:creationId xmlns:p14="http://schemas.microsoft.com/office/powerpoint/2010/main" val="101739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686074"/>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50201"/>
            <a:ext cx="8229600" cy="1828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6387" y="1704509"/>
            <a:ext cx="8229600" cy="18288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sp>
        <p:nvSpPr>
          <p:cNvPr id="12" name="TextBox 11"/>
          <p:cNvSpPr txBox="1"/>
          <p:nvPr/>
        </p:nvSpPr>
        <p:spPr>
          <a:xfrm>
            <a:off x="2108659" y="1197736"/>
            <a:ext cx="60273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Chemical, Mechanical, &amp; Civil Engineering</a:t>
            </a:r>
          </a:p>
        </p:txBody>
      </p:sp>
      <p:sp>
        <p:nvSpPr>
          <p:cNvPr id="13" name="TextBox 12"/>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4" name="TextBox 13"/>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5" name="TextBox 14"/>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Max:0.902967 (11)</a:t>
            </a:r>
          </a:p>
          <a:p>
            <a:r>
              <a:rPr lang="en-US" sz="2400" dirty="0">
                <a:latin typeface="Times New Roman" panose="02020603050405020304" pitchFamily="18" charset="0"/>
                <a:cs typeface="Times New Roman" panose="02020603050405020304" pitchFamily="18" charset="0"/>
              </a:rPr>
              <a:t>Min.:0.865482 (8)</a:t>
            </a:r>
          </a:p>
          <a:p>
            <a:r>
              <a:rPr lang="en-US" sz="2400" dirty="0">
                <a:latin typeface="Times New Roman" panose="02020603050405020304" pitchFamily="18" charset="0"/>
                <a:cs typeface="Times New Roman" panose="02020603050405020304" pitchFamily="18" charset="0"/>
              </a:rPr>
              <a:t>Avg.: 0.883899 (10)</a:t>
            </a:r>
          </a:p>
        </p:txBody>
      </p:sp>
    </p:spTree>
    <p:extLst>
      <p:ext uri="{BB962C8B-B14F-4D97-AF65-F5344CB8AC3E}">
        <p14:creationId xmlns:p14="http://schemas.microsoft.com/office/powerpoint/2010/main" val="141099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686074"/>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50201"/>
            <a:ext cx="8229600" cy="1828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6387" y="1665730"/>
            <a:ext cx="8229600" cy="18288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48813" y="1730735"/>
            <a:ext cx="8229600" cy="18288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9418" y="3650201"/>
            <a:ext cx="8229600" cy="1828800"/>
          </a:xfrm>
          <a:prstGeom prst="rect">
            <a:avLst/>
          </a:prstGeom>
        </p:spPr>
      </p:pic>
      <p:sp>
        <p:nvSpPr>
          <p:cNvPr id="16" name="TextBox 15"/>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Chemistry</a:t>
            </a:r>
          </a:p>
        </p:txBody>
      </p:sp>
      <p:sp>
        <p:nvSpPr>
          <p:cNvPr id="17" name="TextBox 16"/>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8" name="TextBox 17"/>
          <p:cNvSpPr txBox="1"/>
          <p:nvPr/>
        </p:nvSpPr>
        <p:spPr>
          <a:xfrm>
            <a:off x="3863976" y="4897034"/>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9" name="TextBox 18"/>
          <p:cNvSpPr txBox="1"/>
          <p:nvPr/>
        </p:nvSpPr>
        <p:spPr>
          <a:xfrm>
            <a:off x="10243251" y="1961680"/>
            <a:ext cx="2563978"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Max:0.96017 (5)</a:t>
            </a:r>
          </a:p>
          <a:p>
            <a:r>
              <a:rPr lang="en-US" sz="2400" dirty="0">
                <a:latin typeface="Times New Roman" panose="02020603050405020304" pitchFamily="18" charset="0"/>
                <a:cs typeface="Times New Roman" panose="02020603050405020304" pitchFamily="18" charset="0"/>
              </a:rPr>
              <a:t>Min.:0.919899 (2)</a:t>
            </a:r>
          </a:p>
          <a:p>
            <a:r>
              <a:rPr lang="en-US" sz="2400" dirty="0">
                <a:latin typeface="Times New Roman" panose="02020603050405020304" pitchFamily="18" charset="0"/>
                <a:cs typeface="Times New Roman" panose="02020603050405020304" pitchFamily="18" charset="0"/>
              </a:rPr>
              <a:t>Avg.: 0.942862 (4)</a:t>
            </a:r>
          </a:p>
        </p:txBody>
      </p:sp>
    </p:spTree>
    <p:extLst>
      <p:ext uri="{BB962C8B-B14F-4D97-AF65-F5344CB8AC3E}">
        <p14:creationId xmlns:p14="http://schemas.microsoft.com/office/powerpoint/2010/main" val="105753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9418" y="1776292"/>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9418" y="3650528"/>
            <a:ext cx="8229600" cy="1828800"/>
          </a:xfrm>
          <a:prstGeom prst="rect">
            <a:avLst/>
          </a:prstGeom>
        </p:spPr>
      </p:pic>
      <p:sp>
        <p:nvSpPr>
          <p:cNvPr id="10" name="TextBox 9"/>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Earth Sciences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63976" y="4932065"/>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Max:0.91681 (9)</a:t>
            </a:r>
          </a:p>
          <a:p>
            <a:r>
              <a:rPr lang="en-US" sz="2400" dirty="0">
                <a:latin typeface="Times New Roman" panose="02020603050405020304" pitchFamily="18" charset="0"/>
                <a:cs typeface="Times New Roman" panose="02020603050405020304" pitchFamily="18" charset="0"/>
              </a:rPr>
              <a:t>Min.:0.781855 (13)</a:t>
            </a:r>
          </a:p>
          <a:p>
            <a:r>
              <a:rPr lang="en-US" sz="2400" dirty="0">
                <a:latin typeface="Times New Roman" panose="02020603050405020304" pitchFamily="18" charset="0"/>
                <a:cs typeface="Times New Roman" panose="02020603050405020304" pitchFamily="18" charset="0"/>
              </a:rPr>
              <a:t>Avg.: 0.876991 (11)</a:t>
            </a:r>
          </a:p>
        </p:txBody>
      </p:sp>
    </p:spTree>
    <p:extLst>
      <p:ext uri="{BB962C8B-B14F-4D97-AF65-F5344CB8AC3E}">
        <p14:creationId xmlns:p14="http://schemas.microsoft.com/office/powerpoint/2010/main" val="2331398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50201"/>
            <a:ext cx="8229600" cy="1828800"/>
          </a:xfrm>
          <a:prstGeom prst="rect">
            <a:avLst/>
          </a:prstGeom>
        </p:spPr>
      </p:pic>
      <p:sp>
        <p:nvSpPr>
          <p:cNvPr id="10" name="TextBox 9"/>
          <p:cNvSpPr txBox="1"/>
          <p:nvPr/>
        </p:nvSpPr>
        <p:spPr>
          <a:xfrm>
            <a:off x="2108658" y="1197736"/>
            <a:ext cx="622049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Electrical Engineering &amp; Computer Science</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Max:0.938529 (8)</a:t>
            </a:r>
          </a:p>
          <a:p>
            <a:r>
              <a:rPr lang="en-US" sz="2400" dirty="0">
                <a:latin typeface="Times New Roman" panose="02020603050405020304" pitchFamily="18" charset="0"/>
                <a:cs typeface="Times New Roman" panose="02020603050405020304" pitchFamily="18" charset="0"/>
              </a:rPr>
              <a:t>Min.:0.908403 (4)</a:t>
            </a:r>
          </a:p>
          <a:p>
            <a:r>
              <a:rPr lang="en-US" sz="2400" dirty="0">
                <a:latin typeface="Times New Roman" panose="02020603050405020304" pitchFamily="18" charset="0"/>
                <a:cs typeface="Times New Roman" panose="02020603050405020304" pitchFamily="18" charset="0"/>
              </a:rPr>
              <a:t>Avg.: 0.922126 (7)</a:t>
            </a:r>
          </a:p>
        </p:txBody>
      </p:sp>
    </p:spTree>
    <p:extLst>
      <p:ext uri="{BB962C8B-B14F-4D97-AF65-F5344CB8AC3E}">
        <p14:creationId xmlns:p14="http://schemas.microsoft.com/office/powerpoint/2010/main" val="73292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17246"/>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550366"/>
            <a:ext cx="8229600" cy="1828800"/>
          </a:xfrm>
          <a:prstGeom prst="rect">
            <a:avLst/>
          </a:prstGeom>
        </p:spPr>
      </p:pic>
      <p:sp>
        <p:nvSpPr>
          <p:cNvPr id="10" name="TextBox 9"/>
          <p:cNvSpPr txBox="1"/>
          <p:nvPr/>
        </p:nvSpPr>
        <p:spPr>
          <a:xfrm>
            <a:off x="2108659" y="1197736"/>
            <a:ext cx="278183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Brain Research</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85106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Max:0.912962 (10)</a:t>
            </a:r>
          </a:p>
          <a:p>
            <a:r>
              <a:rPr lang="en-US" sz="2400" dirty="0">
                <a:latin typeface="Times New Roman" panose="02020603050405020304" pitchFamily="18" charset="0"/>
                <a:cs typeface="Times New Roman" panose="02020603050405020304" pitchFamily="18" charset="0"/>
              </a:rPr>
              <a:t>Min.:0.890669 (7)</a:t>
            </a:r>
          </a:p>
          <a:p>
            <a:r>
              <a:rPr lang="en-US" sz="2400" dirty="0">
                <a:latin typeface="Times New Roman" panose="02020603050405020304" pitchFamily="18" charset="0"/>
                <a:cs typeface="Times New Roman" panose="02020603050405020304" pitchFamily="18" charset="0"/>
              </a:rPr>
              <a:t>Avg.: 0.956942 (2)</a:t>
            </a:r>
          </a:p>
        </p:txBody>
      </p:sp>
    </p:spTree>
    <p:extLst>
      <p:ext uri="{BB962C8B-B14F-4D97-AF65-F5344CB8AC3E}">
        <p14:creationId xmlns:p14="http://schemas.microsoft.com/office/powerpoint/2010/main" val="34158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76292"/>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77194"/>
            <a:ext cx="8229600" cy="1828800"/>
          </a:xfrm>
          <a:prstGeom prst="rect">
            <a:avLst/>
          </a:prstGeom>
        </p:spPr>
      </p:pic>
      <p:sp>
        <p:nvSpPr>
          <p:cNvPr id="10" name="TextBox 9"/>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Humanities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68032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Max:1.009413 (1)</a:t>
            </a:r>
          </a:p>
          <a:p>
            <a:r>
              <a:rPr lang="en-US" sz="2400" dirty="0">
                <a:latin typeface="Times New Roman" panose="02020603050405020304" pitchFamily="18" charset="0"/>
                <a:cs typeface="Times New Roman" panose="02020603050405020304" pitchFamily="18" charset="0"/>
              </a:rPr>
              <a:t>Min.:0.966462 (1)</a:t>
            </a:r>
          </a:p>
          <a:p>
            <a:r>
              <a:rPr lang="en-US" sz="2400" dirty="0">
                <a:latin typeface="Times New Roman" panose="02020603050405020304" pitchFamily="18" charset="0"/>
                <a:cs typeface="Times New Roman" panose="02020603050405020304" pitchFamily="18" charset="0"/>
              </a:rPr>
              <a:t>Avg.: 0.982481 (1)</a:t>
            </a:r>
          </a:p>
        </p:txBody>
      </p:sp>
    </p:spTree>
    <p:extLst>
      <p:ext uri="{BB962C8B-B14F-4D97-AF65-F5344CB8AC3E}">
        <p14:creationId xmlns:p14="http://schemas.microsoft.com/office/powerpoint/2010/main" val="349384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686074"/>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sp>
        <p:nvSpPr>
          <p:cNvPr id="10" name="TextBox 9"/>
          <p:cNvSpPr txBox="1"/>
          <p:nvPr/>
        </p:nvSpPr>
        <p:spPr>
          <a:xfrm>
            <a:off x="2108659" y="1197736"/>
            <a:ext cx="38121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Infectious Diseases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2" y="1961680"/>
            <a:ext cx="2930935"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Max:0.826846 (13)</a:t>
            </a:r>
          </a:p>
          <a:p>
            <a:r>
              <a:rPr lang="en-US" sz="2400" dirty="0">
                <a:latin typeface="Times New Roman" panose="02020603050405020304" pitchFamily="18" charset="0"/>
                <a:cs typeface="Times New Roman" panose="02020603050405020304" pitchFamily="18" charset="0"/>
              </a:rPr>
              <a:t>Min.:0.809136 (11)</a:t>
            </a:r>
          </a:p>
          <a:p>
            <a:r>
              <a:rPr lang="en-US" sz="2400" dirty="0">
                <a:latin typeface="Times New Roman" panose="02020603050405020304" pitchFamily="18" charset="0"/>
                <a:cs typeface="Times New Roman" panose="02020603050405020304" pitchFamily="18" charset="0"/>
              </a:rPr>
              <a:t>Avg.: 0.821863 (13)</a:t>
            </a:r>
          </a:p>
        </p:txBody>
      </p:sp>
    </p:spTree>
    <p:extLst>
      <p:ext uri="{BB962C8B-B14F-4D97-AF65-F5344CB8AC3E}">
        <p14:creationId xmlns:p14="http://schemas.microsoft.com/office/powerpoint/2010/main" val="170088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593515"/>
            <a:ext cx="8229600" cy="1828800"/>
          </a:xfrm>
          <a:prstGeom prst="rect">
            <a:avLst/>
          </a:prstGeom>
        </p:spPr>
      </p:pic>
      <p:sp>
        <p:nvSpPr>
          <p:cNvPr id="10" name="TextBox 9"/>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Math &amp; Physics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Max:0.972602 (3)</a:t>
            </a:r>
          </a:p>
          <a:p>
            <a:r>
              <a:rPr lang="en-US" sz="2400" dirty="0">
                <a:latin typeface="Times New Roman" panose="02020603050405020304" pitchFamily="18" charset="0"/>
                <a:cs typeface="Times New Roman" panose="02020603050405020304" pitchFamily="18" charset="0"/>
              </a:rPr>
              <a:t>Min.:0.815953 (10)</a:t>
            </a:r>
          </a:p>
          <a:p>
            <a:r>
              <a:rPr lang="en-US" sz="2400" dirty="0">
                <a:latin typeface="Times New Roman" panose="02020603050405020304" pitchFamily="18" charset="0"/>
                <a:cs typeface="Times New Roman" panose="02020603050405020304" pitchFamily="18" charset="0"/>
              </a:rPr>
              <a:t>Avg.: 0.901407 (9)</a:t>
            </a:r>
          </a:p>
        </p:txBody>
      </p:sp>
    </p:spTree>
    <p:extLst>
      <p:ext uri="{BB962C8B-B14F-4D97-AF65-F5344CB8AC3E}">
        <p14:creationId xmlns:p14="http://schemas.microsoft.com/office/powerpoint/2010/main" val="364401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1. Introduction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A few of the previous researchers have focused on the preferential attachment in co-authorship networks</a:t>
            </a:r>
          </a:p>
          <a:p>
            <a:r>
              <a:rPr lang="en-US" altLang="zh-CN" dirty="0">
                <a:latin typeface="Times New Roman" panose="02020603050405020304" pitchFamily="18" charset="0"/>
                <a:cs typeface="Times New Roman" panose="02020603050405020304" pitchFamily="18" charset="0"/>
              </a:rPr>
              <a:t>Preferential attachment might change during different periods of time</a:t>
            </a:r>
          </a:p>
          <a:p>
            <a:r>
              <a:rPr lang="en-US" altLang="zh-CN" dirty="0">
                <a:latin typeface="Times New Roman" panose="02020603050405020304" pitchFamily="18" charset="0"/>
                <a:cs typeface="Times New Roman" panose="02020603050405020304" pitchFamily="18" charset="0"/>
              </a:rPr>
              <a:t>What we want to do: Analyzing the </a:t>
            </a:r>
            <a:r>
              <a:rPr lang="en-US" altLang="zh-CN" b="1" dirty="0">
                <a:solidFill>
                  <a:srgbClr val="FF0000"/>
                </a:solidFill>
                <a:latin typeface="Times New Roman" panose="02020603050405020304" pitchFamily="18" charset="0"/>
                <a:cs typeface="Times New Roman" panose="02020603050405020304" pitchFamily="18" charset="0"/>
              </a:rPr>
              <a:t>changes</a:t>
            </a:r>
            <a:r>
              <a:rPr lang="en-US" altLang="zh-CN" dirty="0">
                <a:latin typeface="Times New Roman" panose="02020603050405020304" pitchFamily="18" charset="0"/>
                <a:cs typeface="Times New Roman" panose="02020603050405020304" pitchFamily="18" charset="0"/>
              </a:rPr>
              <a:t> of </a:t>
            </a:r>
            <a:r>
              <a:rPr lang="en-US" altLang="zh-CN" b="1" dirty="0">
                <a:solidFill>
                  <a:srgbClr val="FF0000"/>
                </a:solidFill>
                <a:latin typeface="Times New Roman" panose="02020603050405020304" pitchFamily="18" charset="0"/>
                <a:cs typeface="Times New Roman" panose="02020603050405020304" pitchFamily="18" charset="0"/>
              </a:rPr>
              <a:t>preferential attachment </a:t>
            </a:r>
            <a:r>
              <a:rPr lang="en-US" altLang="zh-CN" dirty="0">
                <a:latin typeface="Times New Roman" panose="02020603050405020304" pitchFamily="18" charset="0"/>
                <a:cs typeface="Times New Roman" panose="02020603050405020304" pitchFamily="18" charset="0"/>
              </a:rPr>
              <a:t>in a long time using the data from </a:t>
            </a:r>
            <a:r>
              <a:rPr lang="en-US" altLang="zh-CN" b="1" dirty="0">
                <a:solidFill>
                  <a:srgbClr val="FF0000"/>
                </a:solidFill>
                <a:latin typeface="Times New Roman" panose="02020603050405020304" pitchFamily="18" charset="0"/>
                <a:cs typeface="Times New Roman" panose="02020603050405020304" pitchFamily="18" charset="0"/>
              </a:rPr>
              <a:t>multiple domains</a:t>
            </a:r>
            <a:r>
              <a:rPr lang="en-US" altLang="zh-CN" dirty="0">
                <a:latin typeface="Times New Roman" panose="02020603050405020304" pitchFamily="18" charset="0"/>
                <a:cs typeface="Times New Roman" panose="02020603050405020304" pitchFamily="18" charset="0"/>
              </a:rPr>
              <a:t>.</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358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621567"/>
            <a:ext cx="8229600" cy="1828800"/>
          </a:xfrm>
          <a:prstGeom prst="rect">
            <a:avLst/>
          </a:prstGeom>
        </p:spPr>
      </p:pic>
      <p:sp>
        <p:nvSpPr>
          <p:cNvPr id="10" name="TextBox 9"/>
          <p:cNvSpPr txBox="1"/>
          <p:nvPr/>
        </p:nvSpPr>
        <p:spPr>
          <a:xfrm>
            <a:off x="2108659" y="1197736"/>
            <a:ext cx="330987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Health Professionals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
        <p:nvSpPr>
          <p:cNvPr id="13" name="TextBox 12"/>
          <p:cNvSpPr txBox="1"/>
          <p:nvPr/>
        </p:nvSpPr>
        <p:spPr>
          <a:xfrm>
            <a:off x="10243251" y="1961680"/>
            <a:ext cx="283727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Max:0.957873 (6)</a:t>
            </a:r>
          </a:p>
          <a:p>
            <a:r>
              <a:rPr lang="en-US" sz="2400" dirty="0">
                <a:latin typeface="Times New Roman" panose="02020603050405020304" pitchFamily="18" charset="0"/>
                <a:cs typeface="Times New Roman" panose="02020603050405020304" pitchFamily="18" charset="0"/>
              </a:rPr>
              <a:t>Min.:0.827461 (9)</a:t>
            </a:r>
          </a:p>
          <a:p>
            <a:r>
              <a:rPr lang="en-US" sz="2400" dirty="0">
                <a:latin typeface="Times New Roman" panose="02020603050405020304" pitchFamily="18" charset="0"/>
                <a:cs typeface="Times New Roman" panose="02020603050405020304" pitchFamily="18" charset="0"/>
              </a:rPr>
              <a:t>Avg.: 0.907843 (8)</a:t>
            </a:r>
          </a:p>
        </p:txBody>
      </p:sp>
    </p:spTree>
    <p:extLst>
      <p:ext uri="{BB962C8B-B14F-4D97-AF65-F5344CB8AC3E}">
        <p14:creationId xmlns:p14="http://schemas.microsoft.com/office/powerpoint/2010/main" val="211279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387" y="1731183"/>
            <a:ext cx="8229600" cy="1828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387" y="3605092"/>
            <a:ext cx="8229600" cy="18288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6387" y="1776292"/>
            <a:ext cx="8229600" cy="1828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387" y="3559983"/>
            <a:ext cx="8229600" cy="1828800"/>
          </a:xfrm>
          <a:prstGeom prst="rect">
            <a:avLst/>
          </a:prstGeom>
        </p:spPr>
      </p:pic>
      <p:sp>
        <p:nvSpPr>
          <p:cNvPr id="10" name="TextBox 9"/>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Social Sciences</a:t>
            </a:r>
          </a:p>
        </p:txBody>
      </p:sp>
      <p:sp>
        <p:nvSpPr>
          <p:cNvPr id="11" name="TextBox 10"/>
          <p:cNvSpPr txBox="1"/>
          <p:nvPr/>
        </p:nvSpPr>
        <p:spPr>
          <a:xfrm>
            <a:off x="3812461" y="3036200"/>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2010                                                   2011                                                   2012</a:t>
            </a:r>
          </a:p>
        </p:txBody>
      </p:sp>
      <p:sp>
        <p:nvSpPr>
          <p:cNvPr id="12" name="TextBox 11"/>
          <p:cNvSpPr txBox="1"/>
          <p:nvPr/>
        </p:nvSpPr>
        <p:spPr>
          <a:xfrm>
            <a:off x="10243251" y="1961680"/>
            <a:ext cx="252155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Max:0.967981 (4)</a:t>
            </a:r>
          </a:p>
          <a:p>
            <a:r>
              <a:rPr lang="en-US" sz="2400" dirty="0">
                <a:latin typeface="Times New Roman" panose="02020603050405020304" pitchFamily="18" charset="0"/>
                <a:cs typeface="Times New Roman" panose="02020603050405020304" pitchFamily="18" charset="0"/>
              </a:rPr>
              <a:t>Min.:0.894682 (6)</a:t>
            </a:r>
          </a:p>
          <a:p>
            <a:r>
              <a:rPr lang="en-US" sz="2400" dirty="0">
                <a:latin typeface="Times New Roman" panose="02020603050405020304" pitchFamily="18" charset="0"/>
                <a:cs typeface="Times New Roman" panose="02020603050405020304" pitchFamily="18" charset="0"/>
              </a:rPr>
              <a:t>Avg.: 0.932249 (5)</a:t>
            </a:r>
          </a:p>
        </p:txBody>
      </p:sp>
      <p:sp>
        <p:nvSpPr>
          <p:cNvPr id="13" name="TextBox 12"/>
          <p:cNvSpPr txBox="1"/>
          <p:nvPr/>
        </p:nvSpPr>
        <p:spPr>
          <a:xfrm>
            <a:off x="3812460" y="4922373"/>
            <a:ext cx="6323527"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2013                                                   2014                                                   2015</a:t>
            </a:r>
          </a:p>
        </p:txBody>
      </p:sp>
    </p:spTree>
    <p:extLst>
      <p:ext uri="{BB962C8B-B14F-4D97-AF65-F5344CB8AC3E}">
        <p14:creationId xmlns:p14="http://schemas.microsoft.com/office/powerpoint/2010/main" val="421756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2" name="Rectangle 1"/>
          <p:cNvSpPr/>
          <p:nvPr/>
        </p:nvSpPr>
        <p:spPr>
          <a:xfrm>
            <a:off x="5457240" y="2913001"/>
            <a:ext cx="3910366" cy="369332"/>
          </a:xfrm>
          <a:prstGeom prst="rect">
            <a:avLst/>
          </a:prstGeom>
        </p:spPr>
        <p:txBody>
          <a:bodyPr wrap="none">
            <a:spAutoFit/>
          </a:bodyPr>
          <a:lstStyle/>
          <a:p>
            <a:r>
              <a:rPr lang="en-US" dirty="0"/>
              <a:t>http://Juyoung228.cafe24.com/NS.html</a:t>
            </a:r>
          </a:p>
        </p:txBody>
      </p:sp>
    </p:spTree>
    <p:extLst>
      <p:ext uri="{BB962C8B-B14F-4D97-AF65-F5344CB8AC3E}">
        <p14:creationId xmlns:p14="http://schemas.microsoft.com/office/powerpoint/2010/main" val="4177153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4423569" y="1471613"/>
            <a:ext cx="5553075" cy="3914775"/>
          </a:xfrm>
          <a:prstGeom prst="rect">
            <a:avLst/>
          </a:prstGeom>
        </p:spPr>
      </p:pic>
      <p:sp>
        <p:nvSpPr>
          <p:cNvPr id="9" name="TextBox 8"/>
          <p:cNvSpPr txBox="1"/>
          <p:nvPr/>
        </p:nvSpPr>
        <p:spPr>
          <a:xfrm>
            <a:off x="4897505" y="4543090"/>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Biology</a:t>
            </a:r>
          </a:p>
        </p:txBody>
      </p:sp>
      <p:sp>
        <p:nvSpPr>
          <p:cNvPr id="10" name="TextBox 9"/>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Max:0.974056</a:t>
            </a:r>
          </a:p>
          <a:p>
            <a:r>
              <a:rPr lang="en-US" sz="2400" dirty="0">
                <a:latin typeface="Times New Roman" panose="02020603050405020304" pitchFamily="18" charset="0"/>
                <a:cs typeface="Times New Roman" panose="02020603050405020304" pitchFamily="18" charset="0"/>
              </a:rPr>
              <a:t>Min.:0.914361</a:t>
            </a:r>
          </a:p>
          <a:p>
            <a:r>
              <a:rPr lang="en-US" sz="2400" dirty="0">
                <a:latin typeface="Times New Roman" panose="02020603050405020304" pitchFamily="18" charset="0"/>
                <a:cs typeface="Times New Roman" panose="02020603050405020304" pitchFamily="18" charset="0"/>
              </a:rPr>
              <a:t>Avg.: 0.956942</a:t>
            </a:r>
          </a:p>
        </p:txBody>
      </p:sp>
      <p:sp>
        <p:nvSpPr>
          <p:cNvPr id="2" name="Rectangle 1"/>
          <p:cNvSpPr/>
          <p:nvPr/>
        </p:nvSpPr>
        <p:spPr>
          <a:xfrm>
            <a:off x="2108659" y="199932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1,605,059</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13,987,730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8.7148</a:t>
            </a:r>
          </a:p>
        </p:txBody>
      </p:sp>
    </p:spTree>
    <p:extLst>
      <p:ext uri="{BB962C8B-B14F-4D97-AF65-F5344CB8AC3E}">
        <p14:creationId xmlns:p14="http://schemas.microsoft.com/office/powerpoint/2010/main" val="3387199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28331" y="1447800"/>
            <a:ext cx="5543550" cy="3962400"/>
          </a:xfrm>
          <a:prstGeom prst="rect">
            <a:avLst/>
          </a:prstGeom>
        </p:spPr>
      </p:pic>
      <p:sp>
        <p:nvSpPr>
          <p:cNvPr id="7" name="TextBox 6"/>
          <p:cNvSpPr txBox="1"/>
          <p:nvPr/>
        </p:nvSpPr>
        <p:spPr>
          <a:xfrm>
            <a:off x="4883290" y="4516225"/>
            <a:ext cx="345772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Medical Specialties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Max:0.952849</a:t>
            </a:r>
          </a:p>
          <a:p>
            <a:r>
              <a:rPr lang="en-US" sz="2400" dirty="0">
                <a:latin typeface="Times New Roman" panose="02020603050405020304" pitchFamily="18" charset="0"/>
                <a:cs typeface="Times New Roman" panose="02020603050405020304" pitchFamily="18" charset="0"/>
              </a:rPr>
              <a:t>Min.:0.897082</a:t>
            </a:r>
          </a:p>
          <a:p>
            <a:r>
              <a:rPr lang="en-US" sz="2400" dirty="0">
                <a:latin typeface="Times New Roman" panose="02020603050405020304" pitchFamily="18" charset="0"/>
                <a:cs typeface="Times New Roman" panose="02020603050405020304" pitchFamily="18" charset="0"/>
              </a:rPr>
              <a:t>Avg.: 0.93035</a:t>
            </a:r>
          </a:p>
        </p:txBody>
      </p:sp>
      <p:sp>
        <p:nvSpPr>
          <p:cNvPr id="10" name="Rectangle 9"/>
          <p:cNvSpPr/>
          <p:nvPr/>
        </p:nvSpPr>
        <p:spPr>
          <a:xfrm>
            <a:off x="2108659" y="1961680"/>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3,953,726</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36,956,124</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9.3472</a:t>
            </a:r>
          </a:p>
        </p:txBody>
      </p:sp>
    </p:spTree>
    <p:extLst>
      <p:ext uri="{BB962C8B-B14F-4D97-AF65-F5344CB8AC3E}">
        <p14:creationId xmlns:p14="http://schemas.microsoft.com/office/powerpoint/2010/main" val="202616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356894" y="1495425"/>
            <a:ext cx="5686425" cy="3867150"/>
          </a:xfrm>
          <a:prstGeom prst="rect">
            <a:avLst/>
          </a:prstGeom>
        </p:spPr>
      </p:pic>
      <p:sp>
        <p:nvSpPr>
          <p:cNvPr id="7" name="TextBox 6"/>
          <p:cNvSpPr txBox="1"/>
          <p:nvPr/>
        </p:nvSpPr>
        <p:spPr>
          <a:xfrm>
            <a:off x="4982793" y="3841434"/>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Chemical, Mechanical, &amp; Civil Engineering</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Max:0.902967</a:t>
            </a:r>
          </a:p>
          <a:p>
            <a:r>
              <a:rPr lang="en-US" sz="2400" dirty="0">
                <a:latin typeface="Times New Roman" panose="02020603050405020304" pitchFamily="18" charset="0"/>
                <a:cs typeface="Times New Roman" panose="02020603050405020304" pitchFamily="18" charset="0"/>
              </a:rPr>
              <a:t>Min.:0.865482</a:t>
            </a:r>
          </a:p>
          <a:p>
            <a:r>
              <a:rPr lang="en-US" sz="2400" dirty="0">
                <a:latin typeface="Times New Roman" panose="02020603050405020304" pitchFamily="18" charset="0"/>
                <a:cs typeface="Times New Roman" panose="02020603050405020304" pitchFamily="18" charset="0"/>
              </a:rPr>
              <a:t>Avg.: 0.883899</a:t>
            </a:r>
          </a:p>
        </p:txBody>
      </p:sp>
      <p:sp>
        <p:nvSpPr>
          <p:cNvPr id="10" name="Rectangle 9"/>
          <p:cNvSpPr/>
          <p:nvPr/>
        </p:nvSpPr>
        <p:spPr>
          <a:xfrm>
            <a:off x="2104457" y="2708772"/>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1,520,267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8,279,832</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5.4463</a:t>
            </a:r>
          </a:p>
        </p:txBody>
      </p:sp>
    </p:spTree>
    <p:extLst>
      <p:ext uri="{BB962C8B-B14F-4D97-AF65-F5344CB8AC3E}">
        <p14:creationId xmlns:p14="http://schemas.microsoft.com/office/powerpoint/2010/main" val="741717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394994" y="1466850"/>
            <a:ext cx="5610225" cy="3924300"/>
          </a:xfrm>
          <a:prstGeom prst="rect">
            <a:avLst/>
          </a:prstGeom>
        </p:spPr>
      </p:pic>
      <p:sp>
        <p:nvSpPr>
          <p:cNvPr id="7" name="TextBox 6"/>
          <p:cNvSpPr txBox="1"/>
          <p:nvPr/>
        </p:nvSpPr>
        <p:spPr>
          <a:xfrm>
            <a:off x="4897505" y="4626265"/>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Brain Research</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Max:0.967981</a:t>
            </a:r>
          </a:p>
          <a:p>
            <a:r>
              <a:rPr lang="en-US" sz="2400" dirty="0">
                <a:latin typeface="Times New Roman" panose="02020603050405020304" pitchFamily="18" charset="0"/>
                <a:cs typeface="Times New Roman" panose="02020603050405020304" pitchFamily="18" charset="0"/>
              </a:rPr>
              <a:t>Min.:0.894682</a:t>
            </a:r>
          </a:p>
          <a:p>
            <a:r>
              <a:rPr lang="en-US" sz="2400" dirty="0">
                <a:latin typeface="Times New Roman" panose="02020603050405020304" pitchFamily="18" charset="0"/>
                <a:cs typeface="Times New Roman" panose="02020603050405020304" pitchFamily="18" charset="0"/>
              </a:rPr>
              <a:t>Avg.: 0.932249</a:t>
            </a:r>
          </a:p>
        </p:txBody>
      </p:sp>
      <p:sp>
        <p:nvSpPr>
          <p:cNvPr id="10" name="Rectangle 9"/>
          <p:cNvSpPr/>
          <p:nvPr/>
        </p:nvSpPr>
        <p:spPr>
          <a:xfrm>
            <a:off x="2108659" y="2071720"/>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1,348,819</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13,196,304</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9.7836</a:t>
            </a:r>
          </a:p>
        </p:txBody>
      </p:sp>
    </p:spTree>
    <p:extLst>
      <p:ext uri="{BB962C8B-B14F-4D97-AF65-F5344CB8AC3E}">
        <p14:creationId xmlns:p14="http://schemas.microsoft.com/office/powerpoint/2010/main" val="3837271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433094" y="1452563"/>
            <a:ext cx="5534025" cy="3952875"/>
          </a:xfrm>
          <a:prstGeom prst="rect">
            <a:avLst/>
          </a:prstGeom>
        </p:spPr>
      </p:pic>
      <p:sp>
        <p:nvSpPr>
          <p:cNvPr id="7" name="TextBox 6"/>
          <p:cNvSpPr txBox="1"/>
          <p:nvPr/>
        </p:nvSpPr>
        <p:spPr>
          <a:xfrm>
            <a:off x="2108659" y="1197736"/>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Humanities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Max:0.967981</a:t>
            </a:r>
          </a:p>
          <a:p>
            <a:r>
              <a:rPr lang="en-US" sz="2400" dirty="0">
                <a:latin typeface="Times New Roman" panose="02020603050405020304" pitchFamily="18" charset="0"/>
                <a:cs typeface="Times New Roman" panose="02020603050405020304" pitchFamily="18" charset="0"/>
              </a:rPr>
              <a:t>Min.:0.894682</a:t>
            </a:r>
          </a:p>
          <a:p>
            <a:r>
              <a:rPr lang="en-US" sz="2400" dirty="0">
                <a:latin typeface="Times New Roman" panose="02020603050405020304" pitchFamily="18" charset="0"/>
                <a:cs typeface="Times New Roman" panose="02020603050405020304" pitchFamily="18" charset="0"/>
              </a:rPr>
              <a:t>Avg.: 0.932249</a:t>
            </a:r>
          </a:p>
        </p:txBody>
      </p:sp>
      <p:sp>
        <p:nvSpPr>
          <p:cNvPr id="10" name="Rectangle 9"/>
          <p:cNvSpPr/>
          <p:nvPr/>
        </p:nvSpPr>
        <p:spPr>
          <a:xfrm>
            <a:off x="2108659" y="2071720"/>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111,869</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209,800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1.8754</a:t>
            </a:r>
          </a:p>
        </p:txBody>
      </p:sp>
    </p:spTree>
    <p:extLst>
      <p:ext uri="{BB962C8B-B14F-4D97-AF65-F5344CB8AC3E}">
        <p14:creationId xmlns:p14="http://schemas.microsoft.com/office/powerpoint/2010/main" val="1636871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28331" y="1476375"/>
            <a:ext cx="5543550" cy="3905250"/>
          </a:xfrm>
          <a:prstGeom prst="rect">
            <a:avLst/>
          </a:prstGeom>
        </p:spPr>
      </p:pic>
      <p:sp>
        <p:nvSpPr>
          <p:cNvPr id="7" name="TextBox 6"/>
          <p:cNvSpPr txBox="1"/>
          <p:nvPr/>
        </p:nvSpPr>
        <p:spPr>
          <a:xfrm>
            <a:off x="4897505" y="4196031"/>
            <a:ext cx="236971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Infectious Diseases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Max:0.826846</a:t>
            </a:r>
          </a:p>
          <a:p>
            <a:r>
              <a:rPr lang="en-US" sz="2400" dirty="0">
                <a:latin typeface="Times New Roman" panose="02020603050405020304" pitchFamily="18" charset="0"/>
                <a:cs typeface="Times New Roman" panose="02020603050405020304" pitchFamily="18" charset="0"/>
              </a:rPr>
              <a:t>Min.:0.809136</a:t>
            </a:r>
          </a:p>
          <a:p>
            <a:r>
              <a:rPr lang="en-US" sz="2400" dirty="0">
                <a:latin typeface="Times New Roman" panose="02020603050405020304" pitchFamily="18" charset="0"/>
                <a:cs typeface="Times New Roman" panose="02020603050405020304" pitchFamily="18" charset="0"/>
              </a:rPr>
              <a:t>Avg.: 0.821863</a:t>
            </a:r>
          </a:p>
        </p:txBody>
      </p:sp>
      <p:sp>
        <p:nvSpPr>
          <p:cNvPr id="10" name="Rectangle 9"/>
          <p:cNvSpPr/>
          <p:nvPr/>
        </p:nvSpPr>
        <p:spPr>
          <a:xfrm>
            <a:off x="2036008" y="230412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1,713,152</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13,841,277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8.0794</a:t>
            </a:r>
          </a:p>
        </p:txBody>
      </p:sp>
    </p:spTree>
    <p:extLst>
      <p:ext uri="{BB962C8B-B14F-4D97-AF65-F5344CB8AC3E}">
        <p14:creationId xmlns:p14="http://schemas.microsoft.com/office/powerpoint/2010/main" val="2432373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23569" y="1490663"/>
            <a:ext cx="5553075" cy="3876675"/>
          </a:xfrm>
          <a:prstGeom prst="rect">
            <a:avLst/>
          </a:prstGeom>
        </p:spPr>
      </p:pic>
      <p:sp>
        <p:nvSpPr>
          <p:cNvPr id="7" name="TextBox 6"/>
          <p:cNvSpPr txBox="1"/>
          <p:nvPr/>
        </p:nvSpPr>
        <p:spPr>
          <a:xfrm>
            <a:off x="4897505" y="4543090"/>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Math &amp; Physics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Max:0.972602</a:t>
            </a:r>
          </a:p>
          <a:p>
            <a:r>
              <a:rPr lang="en-US" sz="2400" dirty="0">
                <a:latin typeface="Times New Roman" panose="02020603050405020304" pitchFamily="18" charset="0"/>
                <a:cs typeface="Times New Roman" panose="02020603050405020304" pitchFamily="18" charset="0"/>
              </a:rPr>
              <a:t>Min.:0.815953</a:t>
            </a:r>
          </a:p>
          <a:p>
            <a:r>
              <a:rPr lang="en-US" sz="2400" dirty="0">
                <a:latin typeface="Times New Roman" panose="02020603050405020304" pitchFamily="18" charset="0"/>
                <a:cs typeface="Times New Roman" panose="02020603050405020304" pitchFamily="18" charset="0"/>
              </a:rPr>
              <a:t>Avg.: 0.901407</a:t>
            </a:r>
          </a:p>
        </p:txBody>
      </p:sp>
      <p:sp>
        <p:nvSpPr>
          <p:cNvPr id="10" name="Rectangle 9"/>
          <p:cNvSpPr/>
          <p:nvPr/>
        </p:nvSpPr>
        <p:spPr>
          <a:xfrm>
            <a:off x="2108659" y="2151727"/>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1,879,818</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8,403,309</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4.4703</a:t>
            </a:r>
          </a:p>
        </p:txBody>
      </p:sp>
    </p:spTree>
    <p:extLst>
      <p:ext uri="{BB962C8B-B14F-4D97-AF65-F5344CB8AC3E}">
        <p14:creationId xmlns:p14="http://schemas.microsoft.com/office/powerpoint/2010/main" val="53421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306" y="365126"/>
            <a:ext cx="10515600" cy="1325563"/>
          </a:xfrm>
        </p:spPr>
        <p:txBody>
          <a:bodyPr/>
          <a:lstStyle/>
          <a:p>
            <a:r>
              <a:rPr lang="en-US" altLang="zh-CN" dirty="0">
                <a:latin typeface="Times New Roman" panose="02020603050405020304" pitchFamily="18" charset="0"/>
                <a:cs typeface="Times New Roman" panose="02020603050405020304" pitchFamily="18" charset="0"/>
              </a:rPr>
              <a:t>2. Related Work: Preferential attachment in scholarly</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Newman (2001)</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Coauthorship network; Physics and biology</a:t>
            </a:r>
          </a:p>
          <a:p>
            <a:r>
              <a:rPr lang="en-US" altLang="zh-CN" dirty="0" err="1">
                <a:latin typeface="Times New Roman" panose="02020603050405020304" pitchFamily="18" charset="0"/>
                <a:cs typeface="Times New Roman" panose="02020603050405020304" pitchFamily="18" charset="0"/>
              </a:rPr>
              <a:t>Barabási</a:t>
            </a:r>
            <a:r>
              <a:rPr lang="en-US" altLang="zh-CN" dirty="0">
                <a:latin typeface="Times New Roman" panose="02020603050405020304" pitchFamily="18" charset="0"/>
                <a:cs typeface="Times New Roman" panose="02020603050405020304" pitchFamily="18" charset="0"/>
              </a:rPr>
              <a:t> et al. (2002)</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Two coauthorship networks; Mathematics and Neuroscience; 8-year period</a:t>
            </a:r>
          </a:p>
          <a:p>
            <a:r>
              <a:rPr lang="en-US" altLang="zh-CN" dirty="0">
                <a:latin typeface="Times New Roman" panose="02020603050405020304" pitchFamily="18" charset="0"/>
                <a:cs typeface="Times New Roman" panose="02020603050405020304" pitchFamily="18" charset="0"/>
              </a:rPr>
              <a:t>Zhang et al. (forthcoming)</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Coauthorship network; Information Retrieval field; nearly 50 years</a:t>
            </a:r>
          </a:p>
        </p:txBody>
      </p:sp>
    </p:spTree>
    <p:extLst>
      <p:ext uri="{BB962C8B-B14F-4D97-AF65-F5344CB8AC3E}">
        <p14:creationId xmlns:p14="http://schemas.microsoft.com/office/powerpoint/2010/main" val="2722869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95006" y="1452563"/>
            <a:ext cx="5410200" cy="3952875"/>
          </a:xfrm>
          <a:prstGeom prst="rect">
            <a:avLst/>
          </a:prstGeom>
        </p:spPr>
      </p:pic>
      <p:sp>
        <p:nvSpPr>
          <p:cNvPr id="7" name="TextBox 6"/>
          <p:cNvSpPr txBox="1"/>
          <p:nvPr/>
        </p:nvSpPr>
        <p:spPr>
          <a:xfrm>
            <a:off x="4897505" y="4240871"/>
            <a:ext cx="236971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Health Professionals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Max:0.957873</a:t>
            </a:r>
          </a:p>
          <a:p>
            <a:r>
              <a:rPr lang="en-US" sz="2400" dirty="0">
                <a:latin typeface="Times New Roman" panose="02020603050405020304" pitchFamily="18" charset="0"/>
                <a:cs typeface="Times New Roman" panose="02020603050405020304" pitchFamily="18" charset="0"/>
              </a:rPr>
              <a:t>Min.:0.827461</a:t>
            </a:r>
          </a:p>
          <a:p>
            <a:r>
              <a:rPr lang="en-US" sz="2400" dirty="0">
                <a:latin typeface="Times New Roman" panose="02020603050405020304" pitchFamily="18" charset="0"/>
                <a:cs typeface="Times New Roman" panose="02020603050405020304" pitchFamily="18" charset="0"/>
              </a:rPr>
              <a:t>Avg.: 0.907843</a:t>
            </a:r>
          </a:p>
        </p:txBody>
      </p:sp>
      <p:sp>
        <p:nvSpPr>
          <p:cNvPr id="10" name="Rectangle 9"/>
          <p:cNvSpPr/>
          <p:nvPr/>
        </p:nvSpPr>
        <p:spPr>
          <a:xfrm>
            <a:off x="2165195" y="230412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1,582,011</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8,843,920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5.5903</a:t>
            </a:r>
          </a:p>
        </p:txBody>
      </p:sp>
    </p:spTree>
    <p:extLst>
      <p:ext uri="{BB962C8B-B14F-4D97-AF65-F5344CB8AC3E}">
        <p14:creationId xmlns:p14="http://schemas.microsoft.com/office/powerpoint/2010/main" val="4224667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361656" y="1457325"/>
            <a:ext cx="5676900" cy="3943350"/>
          </a:xfrm>
          <a:prstGeom prst="rect">
            <a:avLst/>
          </a:prstGeom>
        </p:spPr>
      </p:pic>
      <p:sp>
        <p:nvSpPr>
          <p:cNvPr id="9" name="TextBox 8"/>
          <p:cNvSpPr txBox="1"/>
          <p:nvPr/>
        </p:nvSpPr>
        <p:spPr>
          <a:xfrm>
            <a:off x="4830393" y="4553873"/>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Biotechnology</a:t>
            </a:r>
          </a:p>
        </p:txBody>
      </p:sp>
      <p:sp>
        <p:nvSpPr>
          <p:cNvPr id="12" name="TextBox 11"/>
          <p:cNvSpPr txBox="1"/>
          <p:nvPr/>
        </p:nvSpPr>
        <p:spPr>
          <a:xfrm>
            <a:off x="10216824" y="1847116"/>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Max:0.872838</a:t>
            </a:r>
          </a:p>
          <a:p>
            <a:r>
              <a:rPr lang="en-US" sz="2400" dirty="0">
                <a:latin typeface="Times New Roman" panose="02020603050405020304" pitchFamily="18" charset="0"/>
                <a:cs typeface="Times New Roman" panose="02020603050405020304" pitchFamily="18" charset="0"/>
              </a:rPr>
              <a:t>Min.:0.791954</a:t>
            </a:r>
          </a:p>
          <a:p>
            <a:r>
              <a:rPr lang="en-US" sz="2400" dirty="0">
                <a:latin typeface="Times New Roman" panose="02020603050405020304" pitchFamily="18" charset="0"/>
                <a:cs typeface="Times New Roman" panose="02020603050405020304" pitchFamily="18" charset="0"/>
              </a:rPr>
              <a:t>Avg.: 0.837223</a:t>
            </a:r>
          </a:p>
        </p:txBody>
      </p:sp>
      <p:sp>
        <p:nvSpPr>
          <p:cNvPr id="10" name="Rectangle 9"/>
          <p:cNvSpPr/>
          <p:nvPr/>
        </p:nvSpPr>
        <p:spPr>
          <a:xfrm>
            <a:off x="2108659" y="199932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649,581</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3,754,640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5.7801</a:t>
            </a:r>
          </a:p>
        </p:txBody>
      </p:sp>
    </p:spTree>
    <p:extLst>
      <p:ext uri="{BB962C8B-B14F-4D97-AF65-F5344CB8AC3E}">
        <p14:creationId xmlns:p14="http://schemas.microsoft.com/office/powerpoint/2010/main" val="4079348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23569" y="1490663"/>
            <a:ext cx="5553075" cy="3876675"/>
          </a:xfrm>
          <a:prstGeom prst="rect">
            <a:avLst/>
          </a:prstGeom>
        </p:spPr>
      </p:pic>
      <p:sp>
        <p:nvSpPr>
          <p:cNvPr id="7" name="TextBox 6"/>
          <p:cNvSpPr txBox="1"/>
          <p:nvPr/>
        </p:nvSpPr>
        <p:spPr>
          <a:xfrm>
            <a:off x="4897505" y="4543090"/>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Chemistry</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Max:0.96017</a:t>
            </a:r>
          </a:p>
          <a:p>
            <a:r>
              <a:rPr lang="en-US" sz="2400" dirty="0">
                <a:latin typeface="Times New Roman" panose="02020603050405020304" pitchFamily="18" charset="0"/>
                <a:cs typeface="Times New Roman" panose="02020603050405020304" pitchFamily="18" charset="0"/>
              </a:rPr>
              <a:t>Min.:0.919899</a:t>
            </a:r>
          </a:p>
          <a:p>
            <a:r>
              <a:rPr lang="en-US" sz="2400" dirty="0">
                <a:latin typeface="Times New Roman" panose="02020603050405020304" pitchFamily="18" charset="0"/>
                <a:cs typeface="Times New Roman" panose="02020603050405020304" pitchFamily="18" charset="0"/>
              </a:rPr>
              <a:t>Avg.: 0.942862</a:t>
            </a:r>
          </a:p>
        </p:txBody>
      </p:sp>
      <p:sp>
        <p:nvSpPr>
          <p:cNvPr id="10" name="Rectangle 9"/>
          <p:cNvSpPr/>
          <p:nvPr/>
        </p:nvSpPr>
        <p:spPr>
          <a:xfrm>
            <a:off x="1983181" y="199932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2,624,852</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17,986,963</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6.8526</a:t>
            </a:r>
          </a:p>
        </p:txBody>
      </p:sp>
    </p:spTree>
    <p:extLst>
      <p:ext uri="{BB962C8B-B14F-4D97-AF65-F5344CB8AC3E}">
        <p14:creationId xmlns:p14="http://schemas.microsoft.com/office/powerpoint/2010/main" val="3952828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428331" y="1443038"/>
            <a:ext cx="5543550" cy="3971925"/>
          </a:xfrm>
          <a:prstGeom prst="rect">
            <a:avLst/>
          </a:prstGeom>
        </p:spPr>
      </p:pic>
      <p:sp>
        <p:nvSpPr>
          <p:cNvPr id="7" name="TextBox 6"/>
          <p:cNvSpPr txBox="1"/>
          <p:nvPr/>
        </p:nvSpPr>
        <p:spPr>
          <a:xfrm>
            <a:off x="4897505" y="4516225"/>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Earth Sciences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Max:0.91681</a:t>
            </a:r>
          </a:p>
          <a:p>
            <a:r>
              <a:rPr lang="en-US" sz="2400" dirty="0">
                <a:latin typeface="Times New Roman" panose="02020603050405020304" pitchFamily="18" charset="0"/>
                <a:cs typeface="Times New Roman" panose="02020603050405020304" pitchFamily="18" charset="0"/>
              </a:rPr>
              <a:t>Min.:0.781855</a:t>
            </a:r>
          </a:p>
          <a:p>
            <a:r>
              <a:rPr lang="en-US" sz="2400" dirty="0">
                <a:latin typeface="Times New Roman" panose="02020603050405020304" pitchFamily="18" charset="0"/>
                <a:cs typeface="Times New Roman" panose="02020603050405020304" pitchFamily="18" charset="0"/>
              </a:rPr>
              <a:t>Avg.: 0.876991</a:t>
            </a:r>
          </a:p>
        </p:txBody>
      </p:sp>
      <p:sp>
        <p:nvSpPr>
          <p:cNvPr id="10" name="Rectangle 9"/>
          <p:cNvSpPr/>
          <p:nvPr/>
        </p:nvSpPr>
        <p:spPr>
          <a:xfrm>
            <a:off x="2108659" y="1961680"/>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550,810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6,502,807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 11.8059</a:t>
            </a:r>
          </a:p>
        </p:txBody>
      </p:sp>
    </p:spTree>
    <p:extLst>
      <p:ext uri="{BB962C8B-B14F-4D97-AF65-F5344CB8AC3E}">
        <p14:creationId xmlns:p14="http://schemas.microsoft.com/office/powerpoint/2010/main" val="3719450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399756" y="1462088"/>
            <a:ext cx="5600700" cy="3933825"/>
          </a:xfrm>
          <a:prstGeom prst="rect">
            <a:avLst/>
          </a:prstGeom>
        </p:spPr>
      </p:pic>
      <p:sp>
        <p:nvSpPr>
          <p:cNvPr id="7" name="TextBox 6"/>
          <p:cNvSpPr txBox="1"/>
          <p:nvPr/>
        </p:nvSpPr>
        <p:spPr>
          <a:xfrm>
            <a:off x="4830393" y="3839815"/>
            <a:ext cx="274198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Electrical Engineering &amp; Computer Science</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Max:0.938529</a:t>
            </a:r>
          </a:p>
          <a:p>
            <a:r>
              <a:rPr lang="en-US" sz="2400" dirty="0">
                <a:latin typeface="Times New Roman" panose="02020603050405020304" pitchFamily="18" charset="0"/>
                <a:cs typeface="Times New Roman" panose="02020603050405020304" pitchFamily="18" charset="0"/>
              </a:rPr>
              <a:t>Min.:0.908403</a:t>
            </a:r>
          </a:p>
          <a:p>
            <a:r>
              <a:rPr lang="en-US" sz="2400" dirty="0">
                <a:latin typeface="Times New Roman" panose="02020603050405020304" pitchFamily="18" charset="0"/>
                <a:cs typeface="Times New Roman" panose="02020603050405020304" pitchFamily="18" charset="0"/>
              </a:rPr>
              <a:t>Avg.: 0.922126</a:t>
            </a:r>
          </a:p>
        </p:txBody>
      </p:sp>
      <p:sp>
        <p:nvSpPr>
          <p:cNvPr id="10" name="Rectangle 9"/>
          <p:cNvSpPr/>
          <p:nvPr/>
        </p:nvSpPr>
        <p:spPr>
          <a:xfrm>
            <a:off x="2108659" y="2636468"/>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868,820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3,912,001</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4.5027</a:t>
            </a:r>
          </a:p>
        </p:txBody>
      </p:sp>
    </p:spTree>
    <p:extLst>
      <p:ext uri="{BB962C8B-B14F-4D97-AF65-F5344CB8AC3E}">
        <p14:creationId xmlns:p14="http://schemas.microsoft.com/office/powerpoint/2010/main" val="308982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4. Result</a:t>
            </a:r>
            <a:endParaRPr lang="zh-CN" altLang="en-US" sz="4400" dirty="0">
              <a:latin typeface="Times New Roman" panose="02020603050405020304" pitchFamily="18" charset="0"/>
              <a:cs typeface="Times New Roman" panose="02020603050405020304" pitchFamily="18" charset="0"/>
            </a:endParaRPr>
          </a:p>
        </p:txBody>
      </p:sp>
      <p:sp>
        <p:nvSpPr>
          <p:cNvPr id="6" name="AutoShape 6" descr="data:image/png;base64,iVBORw0KGgoAAAANSUhEUgAAAhUAAAFsCAYAAAB7IUvqAAAABHNCSVQICAgIfAhkiAAAAAlwSFlzAAAPYQAAD2EBqD+naQAAIABJREFUeJzt3XeYVdXVx/HvojcdW0BRYwMVsQADCCLF8op1pNhGohIrgiWToMaKGjVRFJXYsGOUazQ2ohFjZVQEcQawgEYTUSTBCOgEpIiw3z/WjHcoA1POvefeO7/P8/g4Z99zzl08HmFx9t5rWQgBERERkbpqEHcAIiIikhuUVIiIiEgklFSIiIhIJJRUiIiISCSUVIiIiEgklFSIiIhIJJRUiIiISCSUVIiIiEgklFSIiIhIJJRUiIiISCSUVIiIiEgkMiapMLOjzexjM/vEzM6IOx4RERGpGcuEhmJm1hCYDfQFlgKlwP4hhG9jDUxERESqLVPeVHQHPgwhLAghLAVeAA6LOSYRERGpgUxJKtoC8ysdzwe2jykWERERqYU6JxVm1tvMJprZfDNbY2YFGzhnhJl9bmbLzWyqmXWr6/eKiIhIZoniTUVLYCYwHFhvgYaZnQjcAowCOgOzgJfMbJtKp/0b2KHS8fblYyIiIpIlIl2oaWZrgAEhhImVxqYC00IIF5YfGzAPGBtCuKl8rGKhZj9gCTAdOGBDCzXNbGugPzAXWBFZ8CIiIrmvGbAz8FIIYVHUN28U9Q0rM7PGQD5wQ8VYCCGY2StAz0pjq83sN8AbgAE3bmTnR3/gsZQFLSIikvuGABOivmlKkwpgG6Ah8PU6418De1QeCCE8DzxfjXvOBXj00Ufp0KFDBCGmV1FREbfeemvWfVdd7vXTtdOnw8iRsHSpf9C4MVx1FRx5ZK2/rzrnbeqcjX2ezv9eUavXz1oKrtGzVjU9a9Fek8pnbc6cOfziF7+A8j9Lo5bqpCIVVgB06NCBLl26xB1LjeXl5aUt7ii/qy73+unaLl08gSgogJkzYdUquPJK+OYbuPlmTzJq+H3VOW9T52zs83T+94pavX7WUnCNnrWq6VmL9ppUP2vlUrJ8INVbShcCq4E264y3ARbU5cZFRUUUFBSQSCTqcpu0KywszMrvqsu91rp2xx3hnXdg6NDk2Nix0L8/LF5c4++rznmbOied/03Sqd4/axFfo2etanrWor0mFc9aIpGgoKCAoqKiasVQW3Et1PwSX6g5uhbf0QUoKSkpydqsXsrdey8MHw6rV/txu3YwcSJk0LRWQUEBEydO3PSJInWkZ03SobS0lPz8fID8EEJp1PePok5FSzPbz8w6lQ/tWn68Y/nxGOAsMzvVzPYE7gFaAA/X9bsly519NkyeDFts4ceffQY9esCLL8Ybl4iI1EoU0x9dgRlACV6n4ha8d8c1ACGEJ4CRwLXl5+0L9A8hfFOXL83W6Q9ZR69evr5iv/38+H//g6OPhjFjIAP60uTq62rJPHrWJJWycvojHTT9kaOWLoVTT4VnnkmO/fKXcPfd0LRpfHGJiOSQjJ/+EIlEq1bwl7/4bpAKDz0EhxwC//1vfHGJiEi1Ze2bij59+pCXl0dhYaFeG+aaP//Zd4esKN/xtOOO8Ne/JqdIRESkRhKJBIlEgrKyMoqLiyFFbyqyNqnQ9EeOe+89OPZY+Hd5C5hmzTzZKFivX52IiFSTpj+kfura1StwdirfVLRihScZGbKAU0RE1qekQjJX27YwZQqccEJy7De/gTPOgB9+iC8uERHZICUVktmaN4fHH/ceIRUeegj69oWFC+OLS0RE1pO1ayq0ULMemjDBF3CuWuXHbdvC3/8OHTvGGpaISKbTQs0qaKFmPTdtGhxzjDchA9hsM082jj463rhERLKAFmqKVLb//lBamlzAuWSJ7wi5+WYt4BQRiZmSCsk+O+wAb78Nxx/vxyHARRd5Bc6VK+ONTUSkHlNSIdmpRQtfwDlqVHJs/Hg4+GBV4BQRiUnWrqnQQk35yRNP+ALO5cv9+Oc/9wqc++4ba1giIplCCzWroIWaskElJb62oqICZ9OmkEjAwIHxxiUikkG0UFOkOvLzvQJnt25+vHIlDBoE116rBZwiImmipEJyR9u2MHkyVJ4OGzUKBg9ONicTEZGUUVIhuaV5c3jsMbj++uTYM8/4m4yvvoovLhGRekBJheQeM7jsMnj6aU8yAGbPhr32gtdfjzc2EZEclrVJRVFREQUFBSQSibhDkUw1cKA3JPv5z/14yRI45BAVyhKReieRSFBQUEBRUVFKv0e7PyT3LVoEQ4bASy8lx4YMgXvv9XoXIiL1hHZ/iNTV1lvDCy/AlVcmxx57DA48EL74Ir64RERyjJIKqR8aNvTtpU89BS1b+tiMGb6A87XX4o1NRCRHKKmQ+mXQIO902q6dHy9aBIcdBrfeqnUWIiJ1pKRC6p+OHeHdd+GII/x49Wr49a/hF7+AZcvijU1EJIspqZD6acstvT/IZZclxyZMgO7dtc5CRKSWsjap0JZSqbOGDb1I1l/+kqxn8dFH3ohM6yxEJIdoS2kVtKVUUuKjj+CYY+Dzz/3YDG65BX71K/9ZRCQHaEupSDp07OidTvv39+MQfJ3FySdrnYWISDUpqRCpsOWWXs+i8jqLxx+HHj3gyy/ji0tEJEsoqRCprPI6i2bNfOyDD6BrVygujjc2EZEMp6RCZEMGD/Ztpzvt5MfffAMHH6y+ISIiG6GkQqQq++wDpaVw6KF+vHo1XHSRNyr77rt4YxMRyUBKKkQ2Zqut4MUX115n8dxz0KWLJxwiIvITJRUim9Koka+zeOEFTzLAt54ecACMG6fpEBGRckoqRKrryCP97UT37n68ciUMGwannAJLl8Ybm4hIBlBSIVITO+0Eb74J55+fHHvsMejWDWbPji8uEZEMkLVJhcp0S2yaNIGxYyGRgMaNfezjj33b6WOPxRubiMgGqEx3FVSmWzLKJ5/47pCvvkqOnXuut1Jv2jS+uERENkBlukUy2R57eGJx9NHJsbvvhl69kn1ERETqCSUVInXVooW3UR8zJtl8rKTEF3ROmRJvbCIiaaSkQiQqRUUwdSpssYUfL1zoVTjHj483LhGRNFFSIRKl7t192uOQQ/x45UoYOtR3i6xaFWtoIiKppqRCJGpbbOFVOIcNS47dcYcnGgsWxBeXiEiKKakQSYXGjX3B5v33+xZU8PoW+fk+RSIikoOUVIik0hlneMv07bf343//G/r0gfvuizcuEZEUUFIhkmr77++7QXr39uNVq+Dss+Gcc2DFinhjExGJkJIKkXRo0wZefRWOOio5du+9vrDzww/ji0tEJEJKKkTSpXFjeP55uO66ZD2LDz7w8t6PPBJvbCIiEciIpMLMnjazxWb2RNyxiKTc5ZfD5MnQsqUfr1wJp50GF18Mq1fHG5uISB1kRFIB3AacEncQImnTuzf85z+w997JsdGjoaAA/ve/+OISEamDjEgqQgjFwNK44xBJq8028+mPIUOSY3/7G/ToAZ99Fl9cIiK1lBFJhUi99uij8PjjsOWWfjxnji/gfO21eOMSEamhGicVZtbbzCaa2XwzW2NmBRs4Z4SZfW5my81sqpl1iyZckRx14onw7rvQoYMff/stHHYY3HknhBBvbCIi1VSbNxUtgZnAcGC93+3M7ETgFmAU0BmYBbxkZttUOme4mc0ws1Iza1qryEVyTbt28M47cOSRfrx6NZx3Hpx7rvqGiEhWqHFSEUKYFEK4KoTwHGAbOKUIGBdCeCSE8DEwDFgGnF7pHneFEDqHELqEEFaWD1sV9xOpP/LyYOJE3wlSYdw4+L//866nIiIZrFGUNzOzxkA+cEPFWAghmNkrQM+NXPcysC/Q0sy+BI4PIUzb2HcVFRWRl5e31lhhYSGFhYV1+BWIZICGDeHGG31nyJlnwg8/+BbU7t3huedgn33ijlBEskAikSCRSKw1VlZWltLvtFCH+VozWwMMCCFMLD/eDpgP9KycFJjZjUCfEEKViUUNvrMLUFJSUkKXLl3qejuRzDZ1Khx0ULKcd8uWXihr0KB44xKRrFRaWkp+fj5AfgihNOr7a/eHSCbr0QPeew8239yPv/8eBg+Gq6+GNWtiDU1EZF1RJxULgdVAm3XG2wALovyioqIiCgoK1nu1I5JzOnaE+fNhr72SY9dc48nFkiXxxSUiWSORSFBQUEBRUVFKvyfS6Y/ysanAtBDCheXHBnwJjA0hjK5jvJr+kPorBPjFL2DChORYhw5w//1wwAHxxSUiWSPjpj/MrKWZ7WdmncqHdi0/3rH8eAxwlpmdamZ7AvcALYCHI4lYpL4yg8ceg7Fjkw3J5syBPn3gppvUN0REYlfjNxVm1hd4nfVrVIwPIZxefs5w4GJ82mMmcH4I4b26h5t8U9GnTx/y8vK040Pqp7ffhmOPhUWLkmMHHAAPPwzt28cWlohkpoqdIGVlZRQXF0OK3lTUafojDpr+ECm3ejVceSX84Q/JqputWsEDD8AJJ8Qbm4hkpIyb/hCRDNGwIdxwg9ew2G03H1u61Et+n3++t1QXEUmjrE0qtPtDpFzv3jBzpi/irHDHHT7+xRfxxSUiGSMrdn/EQdMfIlUIAe67Dy64IPmWYsst4U9/gqOOijc2EckImv4Qkeoxg7PPhilTYKutfOzbb+Hoo+GSS9SUTERSTkmFSK7p0gWGDVt77KabYP/9YdaseGISkXpBSYVILrr+enjqKWjSJDk2Y4Y3JXvoofjiEpGclrVJhRZqimzCoEHeN6RtW98pAt7x9PTT4fjj4X//izc+EUkbLdSsghZqitTQokVw3HFQXLx2E7Ldd4dnnlm7p4iI5DQt1BSRutl6a/j73+G88/yNRUXH03/8A3r2hBdfjDc+EckZSipE6oPGjeH2271XSEkJdCpv3fO///l206uvVu8QEakzJRUi9Un79tCunVfhHDDAx0LwVuq9esHcubGGJyLZLWuTCi3UFKmDzTf33SHXX59cxDltmjcle/nleGMTkchpoWYVtFBTJGJvveW7QRYsSI79/vdeMKuixbqI5AQt1BSR1DrwQN966r/RuEsvhYED4b//jS8uEck6SipExGtZhADbbJMce+456NjR/y0iUg1KKkTEpzkmTPDtpy1bQl6ejy9c6As6jzkGPvgg3hhFJOMpqRARt8cevlizb19YsgQ6dEh+9vzz3lPkD3/Q1lMRqVLWJhXa/SGSAnl5MHEiXHyx17To1cunRgB+/NHXWhQUwHffxRuniNSIdn9UQbs/RNIkkfA+IR07QteuMG5c8rP27eHZZ1XiWyTLaPeHiMSjsNC3m+6zD9xxB0yaBFtt5Z99+ql3PL3tNli5Mt44RSRjKKkQkarl53ur9EaNoH9/33q6337+2fffQ1GRr8H4/vt44xSRjKCkQkSqb5dd4O234YwzkmPTpsEhh8Dnn8cXl4hkBCUVIlIzLVvC/ffDG28kt55Om+ZvMB59NNbQRCReSipEpHb69oVXX/W3F+DbUE85xWtazJ4db2wiEousTSq0pVQkAzz+uDclO+WU5Njzz3tjsiefjC8uEVmLtpRWQVtKRTLEqlVw0knw9NPwu9/BrrvCiBFr17AYNAhGj/bPRCR22lIqIpmpcWN/G3HNNXDllfDMM/DRR3Diiclznn4aOnXSWguRekJJhYjUXoMGcNVVnlBMmgRHHOFt0++7D372Mz+nYq3FkCFQVhZvvCKSUkoqRKTuBgyAd97xBKJ7d6+4+c9/wtChyXMmTPC3FtOmxRamiKSWkgoRicbee8P06bDvvjB4sHc+feghL/ddsfV07lzo1w9eeCHOSEUkRZRUiEh0tt4aXnoJXn8dWrXysZNOglmzvDkZwIoV/mZjwoT44hSRlFBSISLRatTI+4VUttNO8NpryUWcP/7oayzOOguWLUt/jCKSEkoqRCQ9mjSBxx6Dc85Jjt1/vy/uXLQovrhEJDJKKkQkfRo2hLvv9q6nFdMjxcXQpQt88km8sYlInSmpEJH0+uwzGDbMS3y3aeNjX34JvXvDs8/GG5uI1EnWJhUq0y2ShZYu9QWbxx4Le+wB774L7dr5Z998AwMHwmmnwcqV8cYpkmNUprsKKtMtkuVefBEKC2G77WDiRNhiCzjySHjvveQ5PXvCU0/5OSISGZXpFpHccsQRXgArBC+UVVoKU6fCtdd66W/wQlr77w+ffx5vrCJSI0oqRCT99tjDE4sDDvC3FLfdBldc4cnFjjv6OfPm+QLON96INVQRqT4lFSISj7w8n/64+GIYOdLXUuyzD0yZAttv7+d89x0cdBDcdVe8sYpItSipEJH4NGzoDcgmTICWLb1w1g47wIwZcOihyfNGjIBLLoEffogvVhHZJCUVIhK/wkKvX2Hmxz/7GTz/vK+rqHDTTbD77p5wiEhGUlIhIpmpaVNfsHnxxclk44sv4LDD4KOP4o1NRDZISYWIZC4zuPFGX8DZubOPLVwI3brB1VfD8uWxhicia1NSISKZr3t373zatasfL18O11wDbdvCeed5RU4RiZ2SChHJbGvWeOIwb563Vf/lL31BJ/jukDvvhA4d4I9/9NoXIhIbJRUiktkWL/amYz17wptvwoMPennvwYOT5yxbBhdcAOefr8RCJEaxJxVmtoOZvW5mH5nZTDM7Lu6YRCSDbLON16447DAYMAB+9zvo1An+8hd/e3HSSclz77wTzjrL326ISNrFnlQAPwIXhhA6Av2B28ysecwxiUgmadUKnnzSS3lfdRWccII3J9thB0gkfDFnhQce8OJZV10FX38dX8wi9VDsSUUIYUEI4f3yn78GFgJbxRuViGScBg3gyivhmWdg0iTvdjp3rn928cVeRKvCggX+RqNPH1i0KJZwReqj2JOKyswsH2gQQpgfdywikqEGDPD6FUuWeKv0ijUUv/2td0A9+ujkuf/4h29FVcEskbSocVJhZr3NbKKZzTezNWZWsIFzRpjZ52a23Mymmlm3atx3K2A8cFZNYxKRembvvWH6dPjTn5KFsQAOPxz++lfffvqzn/nYvHlemXPUKF/0KSIpU5s3FS2BmcBwYL1l1mZ2InALMAroDMwCXjKzbSqdM9zMZphZqZk1NbMmwDPADSGEabWISUTqm6239uRiQ/r1g/feS9a1WLXK12Nsu61vPRWRlKhxUhFCmBRCuCqE8BxgGzilCBgXQngkhPAxMAxYBpxe6R53hRA6hxC6hBBW4m8oXg0hTKjdL0NEZB0//7m/sSgsTI6tWuVbT3v3hkcf1fZTkYhZqMP/VGa2BhgQQphYftwYTyAGV4yVjz8M5IUQBm7gHr2AycD7eJISgFNCCBss7m9mXYCSPn36kJeXt9ZnhYWFFFb+DUREJASvbzF2LDz11Nqfde/uby66d48nNpEUSiQSJBKJtcbKysooLi4GyA8hlEb9nVEnFdsB84GelacxzOxGoE8IoWcd4/0pqSgpKaFLly51vZ2I5Kp582DHHZPHq1f7DpF77oH5ldaCN2jgby30FxKpB0pLS8nPz4cUJRUZtftDRCQS//wn7LEHXHqpJxMADRvCFVfAV1/Bc8/Bzjv7+Jo1MHSov7FYtSquiEVyQtRJxUJgNdBmnfE2wIIov6ioqIiCgoL1Xu2IiLDrrr4w86ab4Nhjoaxs7c8LCmDOHDjtND/+4Qdfa7HffvDyy1prITknkUhQUFBAUVFRSr8n0umP8rGpwLQQwoXlxwZ8CYwNIYyuY7ya/hCR6ps0yct4b7cdTJwI7duv/fmqVTBypK+3qGzAAK/Sufvu6YtVJA0ybvrDzFqa2X5m1ql8aNfy44rJyzHAWWZ2qpntCdwDtAAejiRiEZHqOvxwbz4Wgi/GfOmltT9v3Bhuv92LZu21V3L82WchPx9efTW98YpkudpMf3QFZgAl+E6NW4BS4BqAEMITwEjg2vLz9gX6hxC+iSLgCpr+EJFq2X13mDYNDjgAjjwSxoxZ/5zDD4cPPvAOqFts4WNLl8IRR/j5alAmWS4rpj/ioOkPEamV1au9d0jDht4XpCpLl8KQIT5dUqFvX+85suWWqY9TJIUybvpDRCQrNWwIN9zgCzg3plUrr2cxcmSyBPjkybDbbjB7durjFMliWZtUaPpDRGrFNlQIeB2NGsHo0b6molkzH/v2W+jY0bepZtkbXhFNf1RB0x8iklYTJ8Lxx/u20wojRvgCz4YN44tLpBY0/SEiEqeCApg7F66+Ojl2551w3HHefl1EfqKkQkQEYMUKKCqCRYvW/2y77bx1+u23J8eefRY239zLe8+cmb44RTKYkgoREYDPPoM//cnrWXy0wX6GXnXzjjvWHnv8cW+xfvfdqY9RJMNlbVKhhZoiEqm994bp0333R48e3h9kQ0aMgBdegKOPhiZNfGz1ahg+HLbayhMTkQyjhZpV0EJNEUmppUu9wdhTT/n20yuuqHrHyPffw+DB61fqPPNMuO++lIcqUlNaqCkikk6tWsETT3hCcdVVcMIJnjxsSMuWXuL71lt9G2qF+++Hyy6DlSvTE7NIhlBSISKyrgYNvPrmM894U7Kzz676XDP41a+8OdkJJyTHf/97b2D24INrb0cVyWFKKkREqjJgALzzzsbLeleWSMBBByWP582DM86Afv2qftshkkOyNqnQQk0RSYu994Zdd63euQ0a+HTIuHHQs2dy/J134Ne/Tk18ItWghZpV0EJNEckaTz/tzclWrPDjAw/0WhjHHONt10XSTAs1RUSy1aBB8NvfJo/fest3i7Ru7WsuVq2KLzaRFFBSISJSFwsXbvzzyy+H666DPfZIjn33ne8Oad8err/e116I5AAlFSIitTV5Muy8s1fVrEqjRp5YzJkDf/ubv72oqHvxxRdeB2O33eCxx9ISskgqKakQEamt7t1h4EDv/3HppV5ZsypmcMQRXlTrzTdh222Tn61aBaeeCrNnpz5mkRTK2qRCuz9EJHbNm8Mjj8Do0XDTTXDssVBWtunrevWC+fPh5Ze9JDjAmjVe+vu991Ibs9RL2v1RBe3+EJGMNGkSnHSSdzR97jnYfffqXTd7NnTsuPbYRRd5kiISMe3+EBHJBocfDu++CyH4tMikSdW7bq+9fCFnZaNHe5lwkSyjpEJEJCq77w7Tpvn0xhdfVP+6yy/3aZPK1ThHjfIeJCJZREmFiEiU8vLgr3+Fc86p2XWbbw6vveZbTCuMGAFPPunrLUSygJIKEZGoNajDb62XXgqdOvnPCxd6k7LbbosmLpEUU1IhIpJJzLy8d+ViWZdc4pU5q7OzRCRGWbv7o0+fPuTl5VFYWEhhYWHcYYmIROvHH6FNG1i8eO3xm27yVuvqHSI1kEgkSCQSlJWVUVxcDCna/ZG1SYW2lIpIVlq8GO6806c5GjXa+LmffgrHHQfvv7/2+I47wgUXwLBh0KpV6mKVnKMtpSIiueStt+Caa6B/f1i0aOPntm8Ps2bBq696xc2K8t7z5nkti1128QJaIhlCSYWISDoVFMArr3iy0L07fPjhpq85+GAYPx6mTvW26RUqFnLOn5+6eEVqQEmFiEi69esH06f71EXPnvDss9W7rnt3mDjRm5P16uVj330HJ56obaeSEZRUiIjEYZdd4O23fRpk4ECvoFndxGDPPb0x2RZb+PHbb8Ohh8L336cuXpFqUFIhIhKXVq28aua113oFzd//vvrXtmkDDz6YPH79dejbFz77zEuFi8RASYWISJwaNIArr4Tnn/fdHDUxcCA89FDyuKTEF3d27gyJBCxdGm2sIpugpEJEJBMcdRRsvXXNrxs6FM44Y+2xWbPg5JOhdWv4298iCU+kOpRUiIhku7vv9nbro0b5eosKy5fDZZdpOkTSRkmFiEi2a9zYt6pefbUXynr00eRns2bBH/8YW2hSv2yinFvmKioqUpluEak/liyBzTbb9HmNG8OQIX7uscf62IUXei2LG29MbYySsSqX6U4llekWEcl048fDFVd4PQsvsVw9553nJcHBS4KXlUGLFqmJUbKCynSLiNR3hx4K220HBx7ouzqqa+xYvw68QVnHjvCvf6UmRhGUVIiIZL7tt4fJk7252MknezOy1as3fV2DBl6Bs8Lcub4NVS3UJUWUVIiIZIPmzeGRR2D0aG9/fuyx1UsOunb1JmYV3n8ffvOb1MUp9ZqSChGRbGEGI0fCCy94otCjB/zjH5u+rlcveO215PEDD3i/EL2xkIgpqRARyTaHHw7vvuvTG59+Wr1rDjoIbrklefzEE9CunZcGX7YsNXFKvaOkQkQkG+2+O8yc6ZU4q+vXv4aHH/aeI+Ct0y+7zO/18sspCVPqFyUVIiLZqnHjml9z2mkwZYqvyWhQ/kfA/Pn+9qPy2guRWlBSISJS3+yzj9e8+PBD2GsvH1uzxhONTz6JNzbJakoqRETqqw4d/K1F9+5+vHix17K48kr1C5FaUVIhIpKL5s71Laibkpfnzcjat/fj1avhuuugsNAblb35pnaJSLXFnlSYWZ6ZTTezUjN738zOjDsmEZGs9/jjvn7iwgu9mubGbLstTJ8Ol1ySHPvzn2H4cOjTxz8fM6Z6BbekXos9qQD+B/QOIXQB9gcuM7MtY45JRCS7XXKJ9/246y7o3x8WLdr4+Xl58Ic/eEfTpk3X/mzFCi+Ytdtu8OKLqYtZsl7sSUVwK8oPm5f/2+KKR0QkJ5j5m4aXX/b25927+8LMTTnvPFiwAIqLPSE57LDkZ198AQMGQGnkfagkR8SeVMBPUyAzgS+B0SGExXHHJCKSE/r1g/fe89oUPXv6ro9N2WIL6N0bzj0XXnoJJk2CAw7wz374wTulXnQR3H47/OUvMHUqzJu36WkWyXk1TirMrLeZTTSz+Wa2xswKNnDOCDP73MyWm9lUM+u2sXuGEMpCCJ2AXYAhZvazmsYlIiJV2HlnePttnwYZOLB6iUVl/fvD66+vXRfj5pvhV7+C44/3ZOXnP4cddqje2xDJWbV5U9ESmAkMB9bbc2RmJwK3AKOAzsAs4CUz26bSOcPNbEb54syfJu9CCN+Un9+7FnGJiEhVWrWCJ5+EceM8Sajm5PQ4AAAWfElEQVSpJk28+maDjfyx8fXX3vBM6i0LddiLbGZrgAEhhImVxqYC00IIF5YfGzAPGBtCuGkD92gNLAshLDWzPOAt4KQQwkdVfGcXoKSkpIQuXbrUOnYREamFZcu8AudXXyX//dln3qSsQr9+8Nhj0LZtbGHKhpWWlpKfnw+QH0KIfHFMoyhvZmaNgXzghoqxEEIws1eAnlVcthNwr+ceGHB7VQlFZUVFReTl5a01VlhYSGFhYS2jFxGRTWrRwmtaVNS1qNCwIdx7r//8xhu+oHPSJNhqq7SHKC6RSJBIJNYaK0txzZFI31SY2XbAfKBnCGFapfNuBPqEEKpKLGrynXpTISKSaVavhgkTvGnZwoU+tu++Xv+iSZN4Y5OfpPpNRUbs/hARkQywZo3v7qiNhg3hlFN8C+vWW/vY++/72wqpN6JOKhYCq4E264y3ARZE+UVFRUUUFBSs92pHRERq6Xe/g4MP9gWXtdWpkxfQqlBSUve4pM4SiQQFBQUUFRWl9HvStVDzS3yhZp2XBWv6Q0QkRd55BwYN8q2jzz4Ltf099oMPfOoD4JhjYOLEjZ8vaZNx0x9m1tLM9jOzTuVDu5Yf71h+PAY4y8xONbM9gXuAFsDDkUQsIiKp0bOnF8radlvo1Qtq+yZ4992TCzT/+lfvhCr1Qm2mP7oCM4ASvE7FLUApcA1ACOEJYCRwbfl5+wL9y2tQREbTHyIiKbD99jB5Mhx3HJx8Mlx6ac0biTVt6hU3K/TqBeef71U3JRZZMf0RB01/iIikQQhwyy3emOzww31nxzrb+Ddq8WIv5z13bnKscWM4/XS4+mp/GyJpl3HTHyIiUg+YwciR8MIL3kDss89qdv1WW8G0af7GomVLH1u1yit6dukCb70VfcwSu6x9U9GnTx/y8vJU8EpEJNWWL4fmzTd9XlUWLoRbb/VdIUuWJMePOQauvBK6bbQ9lESgohBWWVkZxcXFkKI3FVmbVGj6Q0Qky/z3v3DSSd6crLIjjvDkomed6yPKJmj6Q0REckPr1vD3v8Odd3pH0wovvuit1Y8+Gj75JL74pM6UVIiISPo0agTDh/sajXHjYKedkp+98ALsvbevw1i+PL4YpdaUVIiISO3NmOFFs2qqaVM4+2z49FO4//7km4sff4Sbb4bOnX2hp2SVrE0qVKdCRCQDjB7trc4feqh21zduDGecAR9/DKNGebIBPg1ywAFw2WWwcmVk4dZXqlNRBS3UFBHJID/84IWt7r0XLrjAa1s0alT7+82ZA6ed5t1NK3Tt6o3JKhqVSa1poaaIiGSuJk3gnnt88eVdd0H//rBoUe3v16GDl/W+7jp/iwFeOvygg7xehmQ0JRUiIlI3Zr748uWXYdYs6N4dPvyw9vdr1AguvxzefRe2287HPvjAK3T27QtPP13z0uGSFkoqREQkGv36+VuFVq2gRw9PBOqiUyfvQ7Lzzsmx4mIYPBgOOcSnXiSjZG1SoYWaIiIZaOed4e234aqrYK+96n6/9u3ho498+2mHDsnxyZN9/UaWrQuMixZqVkELNUVE6qkQ4Nln/U1FxZ9d++7rUy9DhvgbEtkoLdQUEREBX7sxcCCMGJEce/99GDYM2raFa66BNWvii0+UVIiISJa5/XZ45BFft1FhyRJvqX7//bGFJUoqREQk3VavrttaiAYN4JRTvJJnaakXz6pw8cVr17iQtFJSISIi6XXWWV6iO4rdG507+9uJU07x47Iyf4Pxq1+t3WZd0iJrkwrt/hARyVK9e/v0xcEHw9dfR3PPW2/1BAN8XcXtt/vuk8cf1w4RtPujStr9ISKSA6ZO9UWXjRr5jg7fkVA3q1bBmDG+YLNyl9MePTzpqLwGo57S7g8REck9PXp4oazttoMDD4Qo3jo3bgyXXOLVPA8/PDk+dSr07OnbTutSQlw2SUmFiIjEY/vtvULm8cfDySfDb38bTfntXXeFF1/0fyoX4JowAfbbz79TUkJJhYiIxKdZMxg/Hm6+GR58EP797+juffjh3ovkrruSHU7nz/fmZNdeq/4hKaCkQkRE4mUGv/kNfPop7LhjtPdu1AjOPdeLZB10kI+tWQOjRsFxx6299kLqTEmFiIhkhry81N27bVvvovq733mdC/AFooceqnUWEcra3R99+vQhLy+PwsJCCgsL4w5LRESyxcsvw6BBsHSpH++xhy/m3GKLeONKoUQiQSKRoKysjGJfU5KS3R9Zm1RoS6mIiNTajBlw5JGwYIEf33qrF8zKcdpSKiIi8uab8NVX0d2vc+e1t7H+85/R3bseU1IhIiKZbc0aOO886NbN+31EZZddkj/Pnx/dfesxJRUiIpLZGjTwdRDt2kG/fr71NArbbQdNm/rPzz8PU6ZEc996TEmFiIhkvtat4dVXYehQ70p64YXw4491u2eTJn4f8BLfxx2XXGMhtaKkQkREskOTJjBunBezuusu6N+/7ttBr7/e334A/Oc/Xt2zrslKPaakQkREssu558Irr3hBq27dYPHi2t+rUSP485+9ZDjAW2/BM89EE2c9pKRCRESyT9++MH06nH02bLll3e7VujXcf3/y+J576na/ekxJhYiIZKedd/YmZGZ1v9dhh0H79v7za6/BJ5/U/Z71kJIKERGRBg3gnHOSx2PGxBdLFsvaipoq0y0iIpFatMgbmlU0GXv2WTj22HhjiojKdFdBZbpFRKRaQqj51Midd3qhLfBeIDNm+DRLjlCZbhERkZpavRoKCjxJqMlfnocP93oVAN99ByeeCD/8kJoYc5CSChERyT0h+MLL887zHSLVTQzMfCfIrrv68bvvwtFHQ2nkf6nPSUoqREQk9zRq5IstH3oIHnkEDj4Yvv66etfm5cETT3ixLfAS4fn5MGAAzJyZuphzgJIKERHJXUOHwuTJ3oW0a1coKanedfn58OSTyaJYAM89591NBw2CWbNSEm62U1IhIiK5rUcPeO89byB24IFrtzzfmIIC+Owz+OMfoW3b5Pgzz0CnTjB4sFf1lJ8oqRARkdy3/fZQXOy9PS6/PLltdFOaNfN1Gf/8J4wd64lJhaefhv3284WdH3yQmrizjJIKERGpH5o1g/HjYepUaN685teefz78619w++2w7bbJz556yt9cvPBCtPFmISUVIiJSf5h5r4/aatYMLrjAk4vbbksmF2vWwGWX1Wz7ag5SUiEiIlJTzZvDhRd6ctG1q4+9/z5MmxZvXDFTUiEiIlJbzZt7wawK994bXywZIGOSCjNrbmZzzeymuGMREZF66o03qr+Is8KJJ3ptC4DHH/dKnPVUxiQVwOXAO3EHISIi9VRZGQwcCH36wFdfVf+6Fi3glFP85+XL4dFHUxNfFsiIpMLM2gF7AC/GHYuIiNRTeXnw2mteebNrV5gypfrXnn128ucbb4RXX40+viyQEUkFcDNwKVDDdnIiIiIR6tzZC2W1bw/9+sEDD1Tvun328cJa4G85Dj3U61d88UXKQs1ENU4qzKy3mU00s/lmtsbMCjZwzggz+9zMlpvZVDPrtpH7FQCfhBA+qxiqaUwiIiKRad3a3zT88pdw5pm+hXTVqk1f96c/QffuyeOnnoI994Rrrqn5Oo0sVZs3FS2BmcBwYL0NuWZ2InALMAroDMwCXjKzbSqdM9zMZphZKdAXOMnM/oW/sTjTzK6oRVwiIiLRaNIExo2Du+6Cu++GI4/0duobs/PO8M478OCDyVoYK1bA1VdDhw5egTPH61jUOKkIIUwKIVwVQniODb9VKALGhRAeCSF8DAwDlgGnV7rHXSGEziGELiGE34QQdgoh7AqMBO4LIVxXu1+OiIhIhM49F155BY46Cho23PT5DRr4G45//AOKirxbKvg0yODBcNhhMHt2amOOkYU6ZE1mtgYYEEKYWH7cGE8gBleMlY8/DOSFEAZu4n6nAR1DCBdv5JwuQEmfPn3Iq9jCU66wsJDCwsLa/nJERESiNXu2F8l65ZXkWMOGXvL76quTW1FTIJFIkFineVpZWRnFxcUA+SGE0qi/M+qkYjtgPtAzhDCt0nk3An1CCD3rGO9PSUVJSQldunSp6+1ERERSKwR49ln49a9h7tzkeOvW8Pvfe3v2BunZN1FaWkp+fj6kKKnIlN0fIiIiucnM61/Mnu2LNps18/H//hfOOMNbs5eUxBtjRKJOKhYCq4E264y3ARZE+UVFRUUUFBSs92pHREQkIzVvDlddBR9/7NtNK0yfDn37wuefp+yrE4kEBQUFFBUVpew7IOLpj/KxqcC0EMKF5ccGfAmMDSGMrmO8mv4QEZHMsWwZDBgAv/0tHHxwza597TXfrvrRR348bJjvNEmhjJv+MLOWZrafmXUqH9q1/HjH8uMxwFlmdqqZ7QncA7QAHo4kYhERkUzxww++ZuKww+COO2q2ZfTgg6G4GFq18uMHH4T//Cc1caZJbaY/ugIzgBK8TsUtQClwDUAI4Ql8a+i15eftC/QPIXwTRcAVNP0hIiKx22ILePFF381x/vlw1lmwcmX1r99qq2SX0x9+gDFjUhJmVkx/xEHTHyIikpEefhjOOcf7hjz1FGy7bfWuW7DAC2etXAktW8KXX3qykQIZN/0hIiIiGzB0KEyeDP/6F3Tr5j1EqmPbbX0XCMD338PYsSkLMdWy9k1FRfErFbwSEZGMMn8+DBrkpb6Li31L6abMnQvt2nkp8C239Aqcm20WWUgVhbAyuvhVHDT9ISIiGW/FCigrgzbrVljYiKFDYfx4/3n0aBg5MvKwNP0hIiKSbZo1q1lCAXDJJcm3Grfc4olJllFSISIikgk6dPBpE/DFmw8/HGs4taGkQkREJFNcemny5xtvhFWr4oulFrI2qVCdChERyVpTpmy4UFZ+Phx+uP88dy48+WQkX6c6FVXQQk0REclqc+ZAx45w8slw333eE6SyN96Agw7yn3v39h0kEdFCTRERkVzSoQMkEvD00540fPXV2p/37evnALz5pnc3zRJKKkRERNLtxBN9CuSbb7wC55Qpyc/MvDJnhXHj0h9fLSmpEBERiUOnTt72fPfdoV8/eOCB5GennurbUsFrVyxbFkuINZW1SYUWaoqISNZr3RpeeQVOPx3OPBMuusjHt9wSTjrJfy4rgyeeqNPXaKFmFbRQU0REctI990CLFv6WAmDqVOjZ03/ef38/riMt1BQREakPhg1LJhTgicR++/nP06bBzJnxxFUDSipEREQyURYu2FRSISIikqmGDIGWLf3nRx+FJUvijWcTlFSIiIhkqs039yJZAEuXen2LDJa1SYV2f4iISL1QeQrk9ts3XN57E7T7owra/SEiIvXOvvvCBx/4z3feCcOH1+o22v0hIiJS3114YfLn886DP/6xVm8sUk1JhYiISKY76SRfXwHQsCG891688VRBSYWIiEima9kSTjnFf/7xR2+RbhZvTBugpEJERCQbVF6wed99mv4QERGRWtpnHzjgAP/5ww/X7myaIbI2qdCWUhERqXeGDUv+XIMKm9pSWgVtKRURkXpr+XLYfnv49lto2hTmz4ett6725dpSKiIiIq55cxg61BdpHnqoJxcZpFHcAYiIiEgNjBzpdSt22inuSNajpEJERCSbtG0bdwRV0vSHiIiIREJJhYiIiERCSYWIiIhEQkmFiIiIREJJhYiIiERCSYWIiIhEImu3lBYVFZGXl0dhYSGFhYVxhyMiIpKxEokEiUSCsrKylH6PynSLiIjUEyrTLSIiIllBSYWIiIhEQkmFiIiIREJJhYiIiERCSYWIiIhEQkmFiIiIREJJhYiIiERCSYWIiIhEQkmFiIiIREJJhYiIiEQiI3p/mNlc4DsgAItDCIfEG5GIiIjUVKa8qVgD9AwhdFZCIZkkkUjEHYLUE3rWJBdkSlJhZE4sIj/Rb/SSLnrWJBdkyh/kASg2s2lmdnLcwYiIiEjN1TipMLPeZjbRzOab2RozK9jAOSPM7HMzW25mU82s2yZu2yuEkA8cC1xmZnvXNK5skc6/jUT5XXW5V22ure411TlvU+fk6t8Q9axFe42etarpWYv2mmx+1mrzpqIlMBMYjr9hWIuZnQjcAowCOgOzgJfMbJtK5ww3sxlmVmpmTUMI/wEIISwA/gZ0qUVcWUH/80V7TTb/z5dqetaivUbPWtX0rEV7TTY/azXe/RFCmARMAjAz28ApRcC4EMIj5ecMA44CTgduKr/HXcBd5Z+3MLNWIYSlZtYKOBj480ZCaAYwZ86cmoaeEcrKyigtLc2676rLvWpzbXWvqc55mzpnY5+n879X1PSsRXuNnrWq6VmL9ppUPmuV/uxstslAasFCWO9lQ/UvNlsDDAghTCw/bgwsAwZXjJWPPwzkhRAGbuAeuwDP4G89GgL3hhDu2Mh3ngw8VuugRUREZEgIYULUN426TsU2eGLw9TrjXwN7bOiCEMLnQKcafMdLwBBgLrCi5iGKiIjUW82AnfE/SyOXEcWvaiKEsAiIPLsSERGpJ6ak6sZRbyldCKwG2qwz3gZYEPF3iYiISAaJNKkIIawCSoCfqmKWL+Y8hBRmRiIiIhK/Gk9/mFlLoB1eBRNgVzPbD+/ZMQ8YAzxsZiXAu/hukBbAw5FELCIiIhmpxrs/zKwv8Drr16gYH0I4vfyc4cDF+LTHTOD8EMJ7dQ9XREREMlWdtpSKiIiIVMiU3h+RMbOnzWyxmT0RdyySu8xsBzN73cw+MrOZZnZc3DFJbjKzPDObXl6B+H0zOzPumCS3mVlzM5trZjfV+Npce1NhZn2AzYDTQggnxB2P5CYz2xZoHUJ438za4AuU24cQlsccmuSY8sXuTUMIK8ysOfARkB9C+Dbm0CRHmdl1wG7AvBDCxTW5NufeVIQQioGlccchuS2EsCCE8H75z1/j26m3ijcqyUXBVRT6a17+7w21SBCpMzNrhxerfLE21+dcUiGSbmaWDzQIIcyPOxbJTeVTIDOBL4HRIYTFccckOetm4FJqmbhmTFKRopbqIuuJ8lkzs62A8cBZqY5bsk9Uz1oIoSyE0AnYBRhiZj9LR/ySPaJ41sqv+SSE8FnFUE3jyJikgghaqotUUyTPmpk1wZvh3RBCmJbqoCUrRfr7Wgjhm/JzeqcqYMlaUTxrPYCTzOxf+BuLM83sipoEkZELNdftflo+NhWYFkK4sPzYgHnA2BDCTetc3w8YEUI4Pn1RSzaqy7NmZglgTgjh2jSHLVmots+ambUGloUQlppZHvAWcFII4aO0/yIkK9T1z9Dyz08DOubkQs3ylur5wKsVY8GzoVeAnuuc+zLwZ+AIM/vSzPZPZ6yS3ar7rJlZL+B4YICZzSjf7tcx3fFK9qrB72s7AW+a2QxgMnC7EgqpiZr8GVpX2dKltNot1UMI/5euoCQnVetZCyG8Tfb8/yOZqbrP2nT8dbVIbVX7z9AKIYTxtfmirHhTISIiIpkvW5IKtVSXdNGzJumiZ03SJW3PWlYkFWqpLumiZ03SRc+apEs6n7WMmRNWS3VJFz1rki561iRdMuVZy5gtpaaW6pImetYkXfSsSbpkyrOWMUmFiIiIZLesWFMhIiIimU9JhYiIiERCSYWIiIhEQkmFiIiIREJJhYiIiERCSYWIiIhEQkmFiIiIREJJhYiIiERCSYWIiIhEQkmFiIiIREJJhYiIiERCSYWIiIhE4v8B64YWgwLlIjoAAAAASUVORK5CYII="/>
          <p:cNvSpPr>
            <a:spLocks noChangeAspect="1" noChangeArrowheads="1"/>
          </p:cNvSpPr>
          <p:nvPr/>
        </p:nvSpPr>
        <p:spPr bwMode="auto">
          <a:xfrm>
            <a:off x="704770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366419" y="1452563"/>
            <a:ext cx="5667375" cy="3952875"/>
          </a:xfrm>
          <a:prstGeom prst="rect">
            <a:avLst/>
          </a:prstGeom>
        </p:spPr>
      </p:pic>
      <p:sp>
        <p:nvSpPr>
          <p:cNvPr id="7" name="TextBox 6"/>
          <p:cNvSpPr txBox="1"/>
          <p:nvPr/>
        </p:nvSpPr>
        <p:spPr>
          <a:xfrm>
            <a:off x="4897505" y="4543090"/>
            <a:ext cx="23697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Social Sciences</a:t>
            </a:r>
          </a:p>
        </p:txBody>
      </p:sp>
      <p:sp>
        <p:nvSpPr>
          <p:cNvPr id="9" name="TextBox 8"/>
          <p:cNvSpPr txBox="1"/>
          <p:nvPr/>
        </p:nvSpPr>
        <p:spPr>
          <a:xfrm>
            <a:off x="10243252" y="1961680"/>
            <a:ext cx="2369713"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Max:0.967981</a:t>
            </a:r>
          </a:p>
          <a:p>
            <a:r>
              <a:rPr lang="en-US" sz="2400" dirty="0">
                <a:latin typeface="Times New Roman" panose="02020603050405020304" pitchFamily="18" charset="0"/>
                <a:cs typeface="Times New Roman" panose="02020603050405020304" pitchFamily="18" charset="0"/>
              </a:rPr>
              <a:t>Min.:0.894682</a:t>
            </a:r>
          </a:p>
          <a:p>
            <a:r>
              <a:rPr lang="en-US" sz="2400" dirty="0">
                <a:latin typeface="Times New Roman" panose="02020603050405020304" pitchFamily="18" charset="0"/>
                <a:cs typeface="Times New Roman" panose="02020603050405020304" pitchFamily="18" charset="0"/>
              </a:rPr>
              <a:t>Avg.: 0.932249</a:t>
            </a:r>
          </a:p>
        </p:txBody>
      </p:sp>
      <p:sp>
        <p:nvSpPr>
          <p:cNvPr id="10" name="Rectangle 9"/>
          <p:cNvSpPr/>
          <p:nvPr/>
        </p:nvSpPr>
        <p:spPr>
          <a:xfrm>
            <a:off x="2108659" y="2151727"/>
            <a:ext cx="2256639"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Number of nodes: </a:t>
            </a:r>
          </a:p>
          <a:p>
            <a:r>
              <a:rPr lang="en-US" sz="2000" dirty="0">
                <a:latin typeface="Times New Roman" panose="02020603050405020304" pitchFamily="18" charset="0"/>
                <a:cs typeface="Times New Roman" panose="02020603050405020304" pitchFamily="18" charset="0"/>
              </a:rPr>
              <a:t>1,624,238</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Number of edges: 13,188,017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Average in degree:  </a:t>
            </a:r>
          </a:p>
          <a:p>
            <a:r>
              <a:rPr lang="en-US" sz="2000" dirty="0">
                <a:latin typeface="Times New Roman" panose="02020603050405020304" pitchFamily="18" charset="0"/>
                <a:cs typeface="Times New Roman" panose="02020603050405020304" pitchFamily="18" charset="0"/>
              </a:rPr>
              <a:t>8.1195</a:t>
            </a:r>
          </a:p>
        </p:txBody>
      </p:sp>
    </p:spTree>
    <p:extLst>
      <p:ext uri="{BB962C8B-B14F-4D97-AF65-F5344CB8AC3E}">
        <p14:creationId xmlns:p14="http://schemas.microsoft.com/office/powerpoint/2010/main" val="3876310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8"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5. </a:t>
            </a:r>
            <a:r>
              <a:rPr lang="en-US" altLang="zh-CN" sz="4400">
                <a:latin typeface="Times New Roman" panose="02020603050405020304" pitchFamily="18" charset="0"/>
                <a:cs typeface="Times New Roman" panose="02020603050405020304" pitchFamily="18" charset="0"/>
              </a:rPr>
              <a:t>Discussion</a:t>
            </a:r>
            <a:endParaRPr lang="zh-CN" altLang="en-US" sz="4400" dirty="0">
              <a:latin typeface="Times New Roman" panose="02020603050405020304" pitchFamily="18" charset="0"/>
              <a:cs typeface="Times New Roman" panose="02020603050405020304" pitchFamily="18" charset="0"/>
            </a:endParaRPr>
          </a:p>
        </p:txBody>
      </p:sp>
      <p:sp>
        <p:nvSpPr>
          <p:cNvPr id="5" name="内容占位符 2"/>
          <p:cNvSpPr txBox="1">
            <a:spLocks/>
          </p:cNvSpPr>
          <p:nvPr/>
        </p:nvSpPr>
        <p:spPr>
          <a:xfrm>
            <a:off x="1942306" y="1825625"/>
            <a:ext cx="10515600" cy="35394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Age of a paper</a:t>
            </a:r>
          </a:p>
          <a:p>
            <a:pPr algn="l"/>
            <a:endParaRPr lang="en-US" altLang="ko-KR" dirty="0">
              <a:latin typeface="Times New Roman" panose="02020603050405020304" pitchFamily="18" charset="0"/>
              <a:cs typeface="Times New Roman" panose="02020603050405020304" pitchFamily="18" charset="0"/>
            </a:endParaRPr>
          </a:p>
          <a:p>
            <a:pPr algn="l"/>
            <a:endParaRPr lang="en-US" altLang="ko-KR" dirty="0">
              <a:latin typeface="Times New Roman" panose="02020603050405020304" pitchFamily="18" charset="0"/>
              <a:cs typeface="Times New Roman" panose="02020603050405020304" pitchFamily="18" charset="0"/>
            </a:endParaRPr>
          </a:p>
          <a:p>
            <a:pPr algn="l"/>
            <a:endParaRPr lang="en-US" altLang="ko-KR"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Sleeping beauty</a:t>
            </a:r>
          </a:p>
          <a:p>
            <a:pPr lvl="1" algn="l"/>
            <a:r>
              <a:rPr lang="en-US" sz="2400" dirty="0">
                <a:latin typeface="Times New Roman" panose="02020603050405020304" pitchFamily="18" charset="0"/>
                <a:cs typeface="Times New Roman" panose="02020603050405020304" pitchFamily="18" charset="0"/>
              </a:rPr>
              <a:t>publication that received very little attention (and got few citations) shortly after    publication, but later got much attention and many citations</a:t>
            </a:r>
            <a:r>
              <a:rPr lang="en-US" dirty="0">
                <a:latin typeface="Times New Roman" panose="02020603050405020304" pitchFamily="18" charset="0"/>
                <a:cs typeface="Times New Roman" panose="02020603050405020304" pitchFamily="18" charset="0"/>
              </a:rPr>
              <a:t>. (Wikipedia)</a:t>
            </a:r>
            <a:endParaRPr lang="en-US" altLang="ko-KR"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4894368" y="3056604"/>
            <a:ext cx="3991542" cy="369332"/>
          </a:xfrm>
          <a:prstGeom prst="rect">
            <a:avLst/>
          </a:prstGeom>
        </p:spPr>
        <p:txBody>
          <a:bodyPr wrap="none">
            <a:spAutoFit/>
          </a:bodyPr>
          <a:lstStyle/>
          <a:p>
            <a:r>
              <a:rPr lang="en-US" altLang="ko-KR" dirty="0" err="1">
                <a:latin typeface="Times New Roman" panose="02020603050405020304" pitchFamily="18" charset="0"/>
                <a:cs typeface="Times New Roman" panose="02020603050405020304" pitchFamily="18" charset="0"/>
              </a:rPr>
              <a:t>Klemm</a:t>
            </a:r>
            <a:r>
              <a:rPr lang="en-US" altLang="ko-KR" dirty="0">
                <a:latin typeface="Times New Roman" panose="02020603050405020304" pitchFamily="18" charset="0"/>
                <a:cs typeface="Times New Roman" panose="02020603050405020304" pitchFamily="18" charset="0"/>
              </a:rPr>
              <a:t>, K., &amp; </a:t>
            </a:r>
            <a:r>
              <a:rPr lang="en-US" altLang="ko-KR" dirty="0" err="1">
                <a:latin typeface="Times New Roman" panose="02020603050405020304" pitchFamily="18" charset="0"/>
                <a:cs typeface="Times New Roman" panose="02020603050405020304" pitchFamily="18" charset="0"/>
              </a:rPr>
              <a:t>Eguiluz</a:t>
            </a:r>
            <a:r>
              <a:rPr lang="en-US" altLang="ko-KR" dirty="0">
                <a:latin typeface="Times New Roman" panose="02020603050405020304" pitchFamily="18" charset="0"/>
                <a:cs typeface="Times New Roman" panose="02020603050405020304" pitchFamily="18" charset="0"/>
              </a:rPr>
              <a:t>, V. M. (2002, p.1)</a:t>
            </a:r>
            <a:endParaRPr lang="en-US" dirty="0"/>
          </a:p>
        </p:txBody>
      </p:sp>
      <p:sp>
        <p:nvSpPr>
          <p:cNvPr id="3" name="Rectangle 2"/>
          <p:cNvSpPr/>
          <p:nvPr/>
        </p:nvSpPr>
        <p:spPr>
          <a:xfrm>
            <a:off x="2407971" y="2225608"/>
            <a:ext cx="8964336" cy="1200329"/>
          </a:xfrm>
          <a:prstGeom prst="rect">
            <a:avLst/>
          </a:prstGeom>
        </p:spPr>
        <p:txBody>
          <a:bodyPr wrap="square">
            <a:spAutoFit/>
          </a:bodyPr>
          <a:lstStyle/>
          <a:p>
            <a:r>
              <a:rPr lang="en-US" sz="2400" dirty="0">
                <a:latin typeface="Times New Roman" panose="02020603050405020304" pitchFamily="18" charset="0"/>
              </a:rPr>
              <a:t>power law distribution of degree, linear preferential attachment of new links and a negative correlation between the age of a node and its link attachment rate.</a:t>
            </a:r>
          </a:p>
        </p:txBody>
      </p:sp>
    </p:spTree>
    <p:extLst>
      <p:ext uri="{BB962C8B-B14F-4D97-AF65-F5344CB8AC3E}">
        <p14:creationId xmlns:p14="http://schemas.microsoft.com/office/powerpoint/2010/main" val="937358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Who is the winner?</a:t>
            </a:r>
          </a:p>
        </p:txBody>
      </p:sp>
      <p:sp>
        <p:nvSpPr>
          <p:cNvPr id="3" name="Content Placeholder 2"/>
          <p:cNvSpPr>
            <a:spLocks noGrp="1"/>
          </p:cNvSpPr>
          <p:nvPr>
            <p:ph idx="1"/>
          </p:nvPr>
        </p:nvSpPr>
        <p:spPr/>
        <p:txBody>
          <a:bodyPr/>
          <a:lstStyle/>
          <a:p>
            <a:r>
              <a:rPr lang="en-US" dirty="0"/>
              <a:t>Yi </a:t>
            </a:r>
            <a:r>
              <a:rPr lang="en-US" dirty="0" err="1"/>
              <a:t>bu</a:t>
            </a:r>
            <a:r>
              <a:rPr lang="en-US" dirty="0"/>
              <a:t>: Humanists tend to cite highly-cited works.</a:t>
            </a:r>
          </a:p>
          <a:p>
            <a:r>
              <a:rPr lang="en-US" dirty="0" err="1"/>
              <a:t>Juyoung</a:t>
            </a:r>
            <a:r>
              <a:rPr lang="en-US" dirty="0"/>
              <a:t> An: Computer scientists do not tend to.</a:t>
            </a:r>
          </a:p>
          <a:p>
            <a:r>
              <a:rPr lang="en-US" dirty="0"/>
              <a:t>Yi </a:t>
            </a:r>
            <a:r>
              <a:rPr lang="en-US" dirty="0" err="1"/>
              <a:t>bu</a:t>
            </a:r>
            <a:r>
              <a:rPr lang="en-US" dirty="0"/>
              <a:t>: Computer scientists also tend to cite highly-cited works.</a:t>
            </a:r>
          </a:p>
          <a:p>
            <a:r>
              <a:rPr lang="en-US" dirty="0" err="1"/>
              <a:t>Juyoung</a:t>
            </a:r>
            <a:r>
              <a:rPr lang="en-US" dirty="0"/>
              <a:t> An: At least, they are not that much strongly doing that.</a:t>
            </a:r>
          </a:p>
          <a:p>
            <a:r>
              <a:rPr lang="en-US" dirty="0" err="1"/>
              <a:t>Juyoung</a:t>
            </a:r>
            <a:r>
              <a:rPr lang="en-US" dirty="0"/>
              <a:t> An: In addition, as time goes by, the tendency becomes weak</a:t>
            </a:r>
          </a:p>
          <a:p>
            <a:r>
              <a:rPr lang="en-US" dirty="0"/>
              <a:t>Yi </a:t>
            </a:r>
            <a:r>
              <a:rPr lang="en-US" dirty="0" err="1"/>
              <a:t>bu</a:t>
            </a:r>
            <a:r>
              <a:rPr lang="en-US" dirty="0"/>
              <a:t>: I don’t think so.</a:t>
            </a:r>
          </a:p>
        </p:txBody>
      </p:sp>
      <p:sp>
        <p:nvSpPr>
          <p:cNvPr id="4" name="Rectangle 3"/>
          <p:cNvSpPr/>
          <p:nvPr/>
        </p:nvSpPr>
        <p:spPr>
          <a:xfrm>
            <a:off x="5483365" y="5355756"/>
            <a:ext cx="3910366" cy="369332"/>
          </a:xfrm>
          <a:prstGeom prst="rect">
            <a:avLst/>
          </a:prstGeom>
        </p:spPr>
        <p:txBody>
          <a:bodyPr wrap="none">
            <a:spAutoFit/>
          </a:bodyPr>
          <a:lstStyle/>
          <a:p>
            <a:r>
              <a:rPr lang="en-US" dirty="0"/>
              <a:t>http://Juyoung228.cafe24.com/NS.html</a:t>
            </a:r>
          </a:p>
        </p:txBody>
      </p:sp>
    </p:spTree>
    <p:extLst>
      <p:ext uri="{BB962C8B-B14F-4D97-AF65-F5344CB8AC3E}">
        <p14:creationId xmlns:p14="http://schemas.microsoft.com/office/powerpoint/2010/main" val="1857330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Who is the winner?</a:t>
            </a:r>
          </a:p>
        </p:txBody>
      </p:sp>
      <p:sp>
        <p:nvSpPr>
          <p:cNvPr id="3" name="Content Placeholder 2"/>
          <p:cNvSpPr>
            <a:spLocks noGrp="1"/>
          </p:cNvSpPr>
          <p:nvPr>
            <p:ph idx="1"/>
          </p:nvPr>
        </p:nvSpPr>
        <p:spPr>
          <a:xfrm>
            <a:off x="1942306" y="1825626"/>
            <a:ext cx="10515600" cy="3477895"/>
          </a:xfrm>
        </p:spPr>
        <p:txBody>
          <a:bodyPr>
            <a:normAutofit/>
          </a:bodyPr>
          <a:lstStyle/>
          <a:p>
            <a:r>
              <a:rPr lang="en-US" dirty="0"/>
              <a:t>Yi </a:t>
            </a:r>
            <a:r>
              <a:rPr lang="en-US" dirty="0" err="1"/>
              <a:t>bu</a:t>
            </a:r>
            <a:r>
              <a:rPr lang="en-US" dirty="0"/>
              <a:t>: Humanists tend to cite highly-cited works.</a:t>
            </a:r>
          </a:p>
          <a:p>
            <a:r>
              <a:rPr lang="en-US" dirty="0" err="1"/>
              <a:t>Juyoung</a:t>
            </a:r>
            <a:r>
              <a:rPr lang="en-US" dirty="0"/>
              <a:t> An: Computer scientists do not tend to.</a:t>
            </a:r>
          </a:p>
          <a:p>
            <a:r>
              <a:rPr lang="en-US" dirty="0"/>
              <a:t>Yi </a:t>
            </a:r>
            <a:r>
              <a:rPr lang="en-US" dirty="0" err="1"/>
              <a:t>bu</a:t>
            </a:r>
            <a:r>
              <a:rPr lang="en-US" dirty="0"/>
              <a:t>: Computer scientists also tend to cite highly-cited works.</a:t>
            </a:r>
          </a:p>
          <a:p>
            <a:r>
              <a:rPr lang="en-US" dirty="0" err="1"/>
              <a:t>Juyoung</a:t>
            </a:r>
            <a:r>
              <a:rPr lang="en-US" dirty="0"/>
              <a:t> An: At least, they are not that much strongly doing that compared to Humanists.</a:t>
            </a:r>
          </a:p>
          <a:p>
            <a:r>
              <a:rPr lang="en-US" dirty="0" err="1"/>
              <a:t>Juyoung</a:t>
            </a:r>
            <a:r>
              <a:rPr lang="en-US" dirty="0"/>
              <a:t> An: In addition, as time goes by, the tendency becomes weak</a:t>
            </a:r>
          </a:p>
          <a:p>
            <a:r>
              <a:rPr lang="en-US" dirty="0"/>
              <a:t>Yi </a:t>
            </a:r>
            <a:r>
              <a:rPr lang="en-US" dirty="0" err="1"/>
              <a:t>bu</a:t>
            </a:r>
            <a:r>
              <a:rPr lang="en-US" dirty="0"/>
              <a:t>: I don’t think so.</a:t>
            </a:r>
          </a:p>
        </p:txBody>
      </p:sp>
      <p:sp>
        <p:nvSpPr>
          <p:cNvPr id="4" name="Oval 3"/>
          <p:cNvSpPr/>
          <p:nvPr/>
        </p:nvSpPr>
        <p:spPr>
          <a:xfrm>
            <a:off x="1942307" y="1825626"/>
            <a:ext cx="311331" cy="368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942306" y="2827112"/>
            <a:ext cx="311331" cy="368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0330" y="4759530"/>
            <a:ext cx="311331" cy="368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68428" y="3342097"/>
            <a:ext cx="311331" cy="368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p:cNvSpPr/>
          <p:nvPr/>
        </p:nvSpPr>
        <p:spPr>
          <a:xfrm>
            <a:off x="1831270" y="2297397"/>
            <a:ext cx="533401" cy="51498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p:cNvSpPr/>
          <p:nvPr/>
        </p:nvSpPr>
        <p:spPr>
          <a:xfrm>
            <a:off x="1831269" y="4180569"/>
            <a:ext cx="533401" cy="51498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77042" y="5725839"/>
            <a:ext cx="6659784" cy="830997"/>
          </a:xfrm>
          <a:prstGeom prst="rect">
            <a:avLst/>
          </a:prstGeom>
        </p:spPr>
        <p:txBody>
          <a:bodyPr wrap="square">
            <a:spAutoFit/>
          </a:bodyPr>
          <a:lstStyle/>
          <a:p>
            <a:r>
              <a:rPr lang="en-US" sz="4800" dirty="0">
                <a:sym typeface="Wingdings" panose="05000000000000000000" pitchFamily="2" charset="2"/>
              </a:rPr>
              <a:t> Yi-</a:t>
            </a:r>
            <a:r>
              <a:rPr lang="en-US" sz="4800" dirty="0" err="1">
                <a:sym typeface="Wingdings" panose="05000000000000000000" pitchFamily="2" charset="2"/>
              </a:rPr>
              <a:t>bu</a:t>
            </a:r>
            <a:r>
              <a:rPr lang="en-US" sz="4800" dirty="0">
                <a:sym typeface="Wingdings" panose="05000000000000000000" pitchFamily="2" charset="2"/>
              </a:rPr>
              <a:t> is the</a:t>
            </a:r>
            <a:r>
              <a:rPr lang="ko-KR" altLang="en-US" sz="4800" dirty="0">
                <a:sym typeface="Wingdings" panose="05000000000000000000" pitchFamily="2" charset="2"/>
              </a:rPr>
              <a:t> </a:t>
            </a:r>
            <a:r>
              <a:rPr lang="en-US" sz="4800" dirty="0">
                <a:sym typeface="Wingdings" panose="05000000000000000000" pitchFamily="2" charset="2"/>
              </a:rPr>
              <a:t>winner!</a:t>
            </a:r>
            <a:endParaRPr lang="en-US" sz="4800" dirty="0"/>
          </a:p>
        </p:txBody>
      </p:sp>
    </p:spTree>
    <p:extLst>
      <p:ext uri="{BB962C8B-B14F-4D97-AF65-F5344CB8AC3E}">
        <p14:creationId xmlns:p14="http://schemas.microsoft.com/office/powerpoint/2010/main" val="3985808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References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ko-KR" sz="1800" dirty="0" err="1">
                <a:latin typeface="Times New Roman" panose="02020603050405020304" pitchFamily="18" charset="0"/>
                <a:cs typeface="Times New Roman" panose="02020603050405020304" pitchFamily="18" charset="0"/>
              </a:rPr>
              <a:t>Börner</a:t>
            </a:r>
            <a:r>
              <a:rPr lang="en-US" altLang="ko-KR" sz="1800" dirty="0">
                <a:latin typeface="Times New Roman" panose="02020603050405020304" pitchFamily="18" charset="0"/>
                <a:cs typeface="Times New Roman" panose="02020603050405020304" pitchFamily="18" charset="0"/>
              </a:rPr>
              <a:t>, K., </a:t>
            </a:r>
            <a:r>
              <a:rPr lang="en-US" altLang="ko-KR" sz="1800" dirty="0" err="1">
                <a:latin typeface="Times New Roman" panose="02020603050405020304" pitchFamily="18" charset="0"/>
                <a:cs typeface="Times New Roman" panose="02020603050405020304" pitchFamily="18" charset="0"/>
              </a:rPr>
              <a:t>Klavans</a:t>
            </a:r>
            <a:r>
              <a:rPr lang="en-US" altLang="ko-KR" sz="1800" dirty="0">
                <a:latin typeface="Times New Roman" panose="02020603050405020304" pitchFamily="18" charset="0"/>
                <a:cs typeface="Times New Roman" panose="02020603050405020304" pitchFamily="18" charset="0"/>
              </a:rPr>
              <a:t>, R., </a:t>
            </a:r>
            <a:r>
              <a:rPr lang="en-US" altLang="ko-KR" sz="1800" dirty="0" err="1">
                <a:latin typeface="Times New Roman" panose="02020603050405020304" pitchFamily="18" charset="0"/>
                <a:cs typeface="Times New Roman" panose="02020603050405020304" pitchFamily="18" charset="0"/>
              </a:rPr>
              <a:t>Patek</a:t>
            </a:r>
            <a:r>
              <a:rPr lang="en-US" altLang="ko-KR" sz="1800" dirty="0">
                <a:latin typeface="Times New Roman" panose="02020603050405020304" pitchFamily="18" charset="0"/>
                <a:cs typeface="Times New Roman" panose="02020603050405020304" pitchFamily="18" charset="0"/>
              </a:rPr>
              <a:t>, M., </a:t>
            </a:r>
            <a:r>
              <a:rPr lang="en-US" altLang="ko-KR" sz="1800" dirty="0" err="1">
                <a:latin typeface="Times New Roman" panose="02020603050405020304" pitchFamily="18" charset="0"/>
                <a:cs typeface="Times New Roman" panose="02020603050405020304" pitchFamily="18" charset="0"/>
              </a:rPr>
              <a:t>Zoss</a:t>
            </a:r>
            <a:r>
              <a:rPr lang="en-US" altLang="ko-KR" sz="1800" dirty="0">
                <a:latin typeface="Times New Roman" panose="02020603050405020304" pitchFamily="18" charset="0"/>
                <a:cs typeface="Times New Roman" panose="02020603050405020304" pitchFamily="18" charset="0"/>
              </a:rPr>
              <a:t>, A. M., </a:t>
            </a:r>
            <a:r>
              <a:rPr lang="en-US" altLang="ko-KR" sz="1800" dirty="0" err="1">
                <a:latin typeface="Times New Roman" panose="02020603050405020304" pitchFamily="18" charset="0"/>
                <a:cs typeface="Times New Roman" panose="02020603050405020304" pitchFamily="18" charset="0"/>
              </a:rPr>
              <a:t>Biberstine</a:t>
            </a:r>
            <a:r>
              <a:rPr lang="en-US" altLang="ko-KR" sz="1800" dirty="0">
                <a:latin typeface="Times New Roman" panose="02020603050405020304" pitchFamily="18" charset="0"/>
                <a:cs typeface="Times New Roman" panose="02020603050405020304" pitchFamily="18" charset="0"/>
              </a:rPr>
              <a:t>, J. R., Light, R. P., </a:t>
            </a:r>
            <a:r>
              <a:rPr lang="en-US" altLang="ko-KR" sz="1800" dirty="0" err="1">
                <a:latin typeface="Times New Roman" panose="02020603050405020304" pitchFamily="18" charset="0"/>
                <a:cs typeface="Times New Roman" panose="02020603050405020304" pitchFamily="18" charset="0"/>
              </a:rPr>
              <a:t>Lariviere</a:t>
            </a:r>
            <a:r>
              <a:rPr lang="en-US" altLang="ko-KR" sz="1800" dirty="0">
                <a:latin typeface="Times New Roman" panose="02020603050405020304" pitchFamily="18" charset="0"/>
                <a:cs typeface="Times New Roman" panose="02020603050405020304" pitchFamily="18" charset="0"/>
              </a:rPr>
              <a:t>, V., &amp; </a:t>
            </a:r>
            <a:r>
              <a:rPr lang="en-US" altLang="ko-KR" sz="1800" dirty="0" err="1">
                <a:latin typeface="Times New Roman" panose="02020603050405020304" pitchFamily="18" charset="0"/>
                <a:cs typeface="Times New Roman" panose="02020603050405020304" pitchFamily="18" charset="0"/>
              </a:rPr>
              <a:t>Boyack</a:t>
            </a:r>
            <a:r>
              <a:rPr lang="en-US" altLang="ko-KR" sz="1800" dirty="0">
                <a:latin typeface="Times New Roman" panose="02020603050405020304" pitchFamily="18" charset="0"/>
                <a:cs typeface="Times New Roman" panose="02020603050405020304" pitchFamily="18" charset="0"/>
              </a:rPr>
              <a:t>, K. W. (2012). Design and update of a classification system: The UCSD map of science. </a:t>
            </a:r>
            <a:r>
              <a:rPr lang="en-US" altLang="ko-KR" sz="1800" i="1" dirty="0" err="1">
                <a:latin typeface="Times New Roman" panose="02020603050405020304" pitchFamily="18" charset="0"/>
                <a:cs typeface="Times New Roman" panose="02020603050405020304" pitchFamily="18" charset="0"/>
              </a:rPr>
              <a:t>PloS</a:t>
            </a:r>
            <a:r>
              <a:rPr lang="en-US" altLang="ko-KR" sz="1800" i="1" dirty="0">
                <a:latin typeface="Times New Roman" panose="02020603050405020304" pitchFamily="18" charset="0"/>
                <a:cs typeface="Times New Roman" panose="02020603050405020304" pitchFamily="18" charset="0"/>
              </a:rPr>
              <a:t> one</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7</a:t>
            </a:r>
            <a:r>
              <a:rPr lang="en-US" altLang="ko-KR" sz="1800" dirty="0">
                <a:latin typeface="Times New Roman" panose="02020603050405020304" pitchFamily="18" charset="0"/>
                <a:cs typeface="Times New Roman" panose="02020603050405020304" pitchFamily="18" charset="0"/>
              </a:rPr>
              <a:t>(7), e39464.</a:t>
            </a:r>
          </a:p>
          <a:p>
            <a:r>
              <a:rPr lang="en-US" altLang="ko-KR" sz="1800" dirty="0" err="1">
                <a:latin typeface="Times New Roman" panose="02020603050405020304" pitchFamily="18" charset="0"/>
                <a:cs typeface="Times New Roman" panose="02020603050405020304" pitchFamily="18" charset="0"/>
              </a:rPr>
              <a:t>Jeong</a:t>
            </a:r>
            <a:r>
              <a:rPr lang="en-US" altLang="ko-KR" sz="1800" dirty="0">
                <a:latin typeface="Times New Roman" panose="02020603050405020304" pitchFamily="18" charset="0"/>
                <a:cs typeface="Times New Roman" panose="02020603050405020304" pitchFamily="18" charset="0"/>
              </a:rPr>
              <a:t>, H., </a:t>
            </a:r>
            <a:r>
              <a:rPr lang="en-US" altLang="ko-KR" sz="1800" dirty="0" err="1">
                <a:latin typeface="Times New Roman" panose="02020603050405020304" pitchFamily="18" charset="0"/>
                <a:cs typeface="Times New Roman" panose="02020603050405020304" pitchFamily="18" charset="0"/>
              </a:rPr>
              <a:t>Néda</a:t>
            </a:r>
            <a:r>
              <a:rPr lang="en-US" altLang="ko-KR" sz="1800" dirty="0">
                <a:latin typeface="Times New Roman" panose="02020603050405020304" pitchFamily="18" charset="0"/>
                <a:cs typeface="Times New Roman" panose="02020603050405020304" pitchFamily="18" charset="0"/>
              </a:rPr>
              <a:t>, Z., &amp; </a:t>
            </a:r>
            <a:r>
              <a:rPr lang="en-US" altLang="ko-KR" sz="1800" dirty="0" err="1">
                <a:latin typeface="Times New Roman" panose="02020603050405020304" pitchFamily="18" charset="0"/>
                <a:cs typeface="Times New Roman" panose="02020603050405020304" pitchFamily="18" charset="0"/>
              </a:rPr>
              <a:t>Barabási</a:t>
            </a:r>
            <a:r>
              <a:rPr lang="en-US" altLang="ko-KR" sz="1800" dirty="0">
                <a:latin typeface="Times New Roman" panose="02020603050405020304" pitchFamily="18" charset="0"/>
                <a:cs typeface="Times New Roman" panose="02020603050405020304" pitchFamily="18" charset="0"/>
              </a:rPr>
              <a:t>, A. L. (2003). Measuring preferential attachment in evolving networks. </a:t>
            </a:r>
            <a:r>
              <a:rPr lang="en-US" altLang="ko-KR" sz="1800" i="1" dirty="0">
                <a:latin typeface="Times New Roman" panose="02020603050405020304" pitchFamily="18" charset="0"/>
                <a:cs typeface="Times New Roman" panose="02020603050405020304" pitchFamily="18" charset="0"/>
              </a:rPr>
              <a:t>EPL (</a:t>
            </a:r>
            <a:r>
              <a:rPr lang="en-US" altLang="ko-KR" sz="1800" i="1" dirty="0" err="1">
                <a:latin typeface="Times New Roman" panose="02020603050405020304" pitchFamily="18" charset="0"/>
                <a:cs typeface="Times New Roman" panose="02020603050405020304" pitchFamily="18" charset="0"/>
              </a:rPr>
              <a:t>Europhysics</a:t>
            </a:r>
            <a:r>
              <a:rPr lang="en-US" altLang="ko-KR" sz="1800" i="1" dirty="0">
                <a:latin typeface="Times New Roman" panose="02020603050405020304" pitchFamily="18" charset="0"/>
                <a:cs typeface="Times New Roman" panose="02020603050405020304" pitchFamily="18" charset="0"/>
              </a:rPr>
              <a:t> Letters)</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61</a:t>
            </a:r>
            <a:r>
              <a:rPr lang="en-US" altLang="ko-KR" sz="1800" dirty="0">
                <a:latin typeface="Times New Roman" panose="02020603050405020304" pitchFamily="18" charset="0"/>
                <a:cs typeface="Times New Roman" panose="02020603050405020304" pitchFamily="18" charset="0"/>
              </a:rPr>
              <a:t>(4), 567.</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Newman, M. E. (2001). Clustering and preferential attachment in growing networks. </a:t>
            </a:r>
            <a:r>
              <a:rPr lang="en-US" altLang="zh-CN" sz="1800" i="1" dirty="0">
                <a:latin typeface="Times New Roman" panose="02020603050405020304" pitchFamily="18" charset="0"/>
                <a:cs typeface="Times New Roman" panose="02020603050405020304" pitchFamily="18" charset="0"/>
              </a:rPr>
              <a:t>Physical Review E, 64</a:t>
            </a:r>
            <a:r>
              <a:rPr lang="en-US" altLang="zh-CN" sz="1800" dirty="0">
                <a:latin typeface="Times New Roman" panose="02020603050405020304" pitchFamily="18" charset="0"/>
                <a:cs typeface="Times New Roman" panose="02020603050405020304" pitchFamily="18" charset="0"/>
              </a:rPr>
              <a:t>(2), 025102.</a:t>
            </a:r>
            <a:endParaRPr lang="zh-CN"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Wang, M., Yu, G., &amp; Yu, D. (2008). Measuring the preferential attachment mechanism in citation networks. </a:t>
            </a:r>
            <a:r>
              <a:rPr lang="en-US" altLang="zh-CN" sz="1800" i="1" dirty="0" err="1">
                <a:latin typeface="Times New Roman" panose="02020603050405020304" pitchFamily="18" charset="0"/>
                <a:cs typeface="Times New Roman" panose="02020603050405020304" pitchFamily="18" charset="0"/>
              </a:rPr>
              <a:t>Physica</a:t>
            </a:r>
            <a:r>
              <a:rPr lang="en-US" altLang="zh-CN" sz="1800" i="1" dirty="0">
                <a:latin typeface="Times New Roman" panose="02020603050405020304" pitchFamily="18" charset="0"/>
                <a:cs typeface="Times New Roman" panose="02020603050405020304" pitchFamily="18" charset="0"/>
              </a:rPr>
              <a:t> A: Statistical Mechanics and its Application, 387</a:t>
            </a:r>
            <a:r>
              <a:rPr lang="en-US" altLang="zh-CN" sz="1800" dirty="0">
                <a:latin typeface="Times New Roman" panose="02020603050405020304" pitchFamily="18" charset="0"/>
                <a:cs typeface="Times New Roman" panose="02020603050405020304" pitchFamily="18" charset="0"/>
              </a:rPr>
              <a:t>(18), 4692-4698.</a:t>
            </a:r>
          </a:p>
          <a:p>
            <a:r>
              <a:rPr lang="en-US" altLang="ko-KR" sz="1800" dirty="0">
                <a:latin typeface="Times New Roman" panose="02020603050405020304" pitchFamily="18" charset="0"/>
                <a:cs typeface="Times New Roman" panose="02020603050405020304" pitchFamily="18" charset="0"/>
              </a:rPr>
              <a:t>Wang, M., Yu, G., &amp; Yu, D. (2009). Effect of the age of papers on the preferential attachment in citation networks. </a:t>
            </a:r>
            <a:r>
              <a:rPr lang="en-US" altLang="ko-KR" sz="1800" i="1" dirty="0" err="1">
                <a:latin typeface="Times New Roman" panose="02020603050405020304" pitchFamily="18" charset="0"/>
                <a:cs typeface="Times New Roman" panose="02020603050405020304" pitchFamily="18" charset="0"/>
              </a:rPr>
              <a:t>Physica</a:t>
            </a:r>
            <a:r>
              <a:rPr lang="en-US" altLang="ko-KR" sz="1800" i="1" dirty="0">
                <a:latin typeface="Times New Roman" panose="02020603050405020304" pitchFamily="18" charset="0"/>
                <a:cs typeface="Times New Roman" panose="02020603050405020304" pitchFamily="18" charset="0"/>
              </a:rPr>
              <a:t> A: Statistical Mechanics and its Applications</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388</a:t>
            </a:r>
            <a:r>
              <a:rPr lang="en-US" altLang="ko-KR" sz="1800" dirty="0">
                <a:latin typeface="Times New Roman" panose="02020603050405020304" pitchFamily="18" charset="0"/>
                <a:cs typeface="Times New Roman" panose="02020603050405020304" pitchFamily="18" charset="0"/>
              </a:rPr>
              <a:t>(19), 4273-4276.</a:t>
            </a:r>
          </a:p>
          <a:p>
            <a:r>
              <a:rPr lang="en-US" altLang="ko-KR" sz="1800" dirty="0">
                <a:latin typeface="Times New Roman" panose="02020603050405020304" pitchFamily="18" charset="0"/>
                <a:cs typeface="Times New Roman" panose="02020603050405020304" pitchFamily="18" charset="0"/>
              </a:rPr>
              <a:t>Wang, D., Song, C., &amp; </a:t>
            </a:r>
            <a:r>
              <a:rPr lang="en-US" altLang="ko-KR" sz="1800" dirty="0" err="1">
                <a:latin typeface="Times New Roman" panose="02020603050405020304" pitchFamily="18" charset="0"/>
                <a:cs typeface="Times New Roman" panose="02020603050405020304" pitchFamily="18" charset="0"/>
              </a:rPr>
              <a:t>Barabási</a:t>
            </a:r>
            <a:r>
              <a:rPr lang="en-US" altLang="ko-KR" sz="1800" dirty="0">
                <a:latin typeface="Times New Roman" panose="02020603050405020304" pitchFamily="18" charset="0"/>
                <a:cs typeface="Times New Roman" panose="02020603050405020304" pitchFamily="18" charset="0"/>
              </a:rPr>
              <a:t>, A. L. (2013). Quantifying long-term scientific impact. </a:t>
            </a:r>
            <a:r>
              <a:rPr lang="en-US" altLang="ko-KR" sz="1800" i="1" dirty="0">
                <a:latin typeface="Times New Roman" panose="02020603050405020304" pitchFamily="18" charset="0"/>
                <a:cs typeface="Times New Roman" panose="02020603050405020304" pitchFamily="18" charset="0"/>
              </a:rPr>
              <a:t>Science</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342</a:t>
            </a:r>
            <a:r>
              <a:rPr lang="en-US" altLang="ko-KR" sz="1800" dirty="0">
                <a:latin typeface="Times New Roman" panose="02020603050405020304" pitchFamily="18" charset="0"/>
                <a:cs typeface="Times New Roman" panose="02020603050405020304" pitchFamily="18" charset="0"/>
              </a:rPr>
              <a:t>(6154), 127-132.</a:t>
            </a:r>
          </a:p>
          <a:p>
            <a:endParaRPr lang="zh-CN" altLang="zh-CN" sz="1800" dirty="0">
              <a:latin typeface="Times New Roman" panose="02020603050405020304" pitchFamily="18" charset="0"/>
              <a:cs typeface="Times New Roman" panose="02020603050405020304" pitchFamily="18" charset="0"/>
            </a:endParaRPr>
          </a:p>
          <a:p>
            <a:endParaRPr lang="en-US" altLang="ko-KR" sz="1800" dirty="0">
              <a:latin typeface="Times New Roman" panose="02020603050405020304" pitchFamily="18" charset="0"/>
              <a:cs typeface="Times New Roman" panose="02020603050405020304" pitchFamily="18" charset="0"/>
            </a:endParaRPr>
          </a:p>
          <a:p>
            <a:endParaRPr lang="en-US" altLang="ko-KR" sz="1800" dirty="0">
              <a:latin typeface="Times New Roman" panose="02020603050405020304" pitchFamily="18" charset="0"/>
              <a:cs typeface="Times New Roman" panose="02020603050405020304" pitchFamily="18" charset="0"/>
            </a:endParaRPr>
          </a:p>
          <a:p>
            <a:endParaRPr lang="zh-CN" altLang="zh-CN" sz="1800" dirty="0">
              <a:latin typeface="Times New Roman" panose="02020603050405020304" pitchFamily="18" charset="0"/>
              <a:cs typeface="Times New Roman" panose="02020603050405020304" pitchFamily="18" charset="0"/>
            </a:endParaRPr>
          </a:p>
        </p:txBody>
      </p:sp>
      <p:sp>
        <p:nvSpPr>
          <p:cNvPr id="4" name="직사각형 3"/>
          <p:cNvSpPr/>
          <p:nvPr/>
        </p:nvSpPr>
        <p:spPr>
          <a:xfrm>
            <a:off x="2143691" y="5665569"/>
            <a:ext cx="10314215" cy="369332"/>
          </a:xfrm>
          <a:prstGeom prst="rect">
            <a:avLst/>
          </a:prstGeom>
        </p:spPr>
        <p:txBody>
          <a:bodyPr wrap="square">
            <a:spAutoFit/>
          </a:bodyPr>
          <a:lstStyle/>
          <a:p>
            <a:r>
              <a:rPr lang="en-US" altLang="ko-KR" dirty="0" err="1"/>
              <a:t>Barabási</a:t>
            </a:r>
            <a:r>
              <a:rPr lang="en-US" altLang="ko-KR" dirty="0"/>
              <a:t>, A. L., &amp; Albert, R. (1999). Emergence of scaling in random networks. </a:t>
            </a:r>
            <a:r>
              <a:rPr lang="en-US" altLang="ko-KR" i="1" dirty="0"/>
              <a:t>science</a:t>
            </a:r>
            <a:r>
              <a:rPr lang="en-US" altLang="ko-KR" dirty="0"/>
              <a:t>, </a:t>
            </a:r>
            <a:r>
              <a:rPr lang="en-US" altLang="ko-KR" i="1" dirty="0"/>
              <a:t>286</a:t>
            </a:r>
            <a:r>
              <a:rPr lang="en-US" altLang="ko-KR" dirty="0"/>
              <a:t>(5439), 509-512.</a:t>
            </a:r>
          </a:p>
        </p:txBody>
      </p:sp>
    </p:spTree>
    <p:extLst>
      <p:ext uri="{BB962C8B-B14F-4D97-AF65-F5344CB8AC3E}">
        <p14:creationId xmlns:p14="http://schemas.microsoft.com/office/powerpoint/2010/main" val="278685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306" y="365126"/>
            <a:ext cx="10515600" cy="1325563"/>
          </a:xfrm>
        </p:spPr>
        <p:txBody>
          <a:bodyPr/>
          <a:lstStyle/>
          <a:p>
            <a:r>
              <a:rPr lang="en-US" altLang="zh-CN" dirty="0">
                <a:latin typeface="Times New Roman" panose="02020603050405020304" pitchFamily="18" charset="0"/>
                <a:cs typeface="Times New Roman" panose="02020603050405020304" pitchFamily="18" charset="0"/>
              </a:rPr>
              <a:t>2. Related Work: Adapting network theory on citation network</a:t>
            </a:r>
            <a:endParaRPr lang="zh-CN" altLang="en-US" dirty="0">
              <a:latin typeface="Times New Roman" panose="02020603050405020304" pitchFamily="18" charset="0"/>
              <a:cs typeface="Times New Roman" panose="02020603050405020304" pitchFamily="18" charset="0"/>
            </a:endParaRPr>
          </a:p>
        </p:txBody>
      </p:sp>
      <p:sp>
        <p:nvSpPr>
          <p:cNvPr id="7" name="内容占位符 2"/>
          <p:cNvSpPr txBox="1">
            <a:spLocks/>
          </p:cNvSpPr>
          <p:nvPr/>
        </p:nvSpPr>
        <p:spPr>
          <a:xfrm>
            <a:off x="2094706" y="1978025"/>
            <a:ext cx="10515600" cy="45413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Render (1998)</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Exploring Distribution of citation</a:t>
            </a:r>
          </a:p>
          <a:p>
            <a:r>
              <a:rPr lang="en-US" altLang="zh-CN" dirty="0">
                <a:latin typeface="Times New Roman" panose="02020603050405020304" pitchFamily="18" charset="0"/>
                <a:cs typeface="Times New Roman" panose="02020603050405020304" pitchFamily="18" charset="0"/>
              </a:rPr>
              <a:t>Medina &amp; Leeuwen (2003)</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Using degree of citation network to find important paper in journals.</a:t>
            </a:r>
          </a:p>
          <a:p>
            <a:r>
              <a:rPr lang="en-US" altLang="zh-CN" dirty="0" err="1">
                <a:latin typeface="Times New Roman" panose="02020603050405020304" pitchFamily="18" charset="0"/>
                <a:cs typeface="Times New Roman" panose="02020603050405020304" pitchFamily="18" charset="0"/>
              </a:rPr>
              <a:t>Radev</a:t>
            </a:r>
            <a:r>
              <a:rPr lang="en-US" altLang="zh-CN" dirty="0">
                <a:latin typeface="Times New Roman" panose="02020603050405020304" pitchFamily="18" charset="0"/>
                <a:cs typeface="Times New Roman" panose="02020603050405020304" pitchFamily="18" charset="0"/>
              </a:rPr>
              <a:t> et al. (2009)</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Citation network of Computational Linguistics is explored by using basic measurement in network theory such as Diameter, Average Shortest Path, Power law, and Clustering Coefficient.</a:t>
            </a:r>
          </a:p>
          <a:p>
            <a:r>
              <a:rPr lang="en-US" altLang="zh-CN" dirty="0">
                <a:latin typeface="Times New Roman" panose="02020603050405020304" pitchFamily="18" charset="0"/>
                <a:cs typeface="Times New Roman" panose="02020603050405020304" pitchFamily="18" charset="0"/>
              </a:rPr>
              <a:t>Peterson, Presse, &amp; Dill (2010)</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Dividing two mechanisms of citation into direct and indirect mechanism, and identified that the difference in degree distributions between the network built upon different mechanism</a:t>
            </a:r>
          </a:p>
          <a:p>
            <a:pPr marL="457200" lvl="1" indent="0">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5217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References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942306" y="1825625"/>
            <a:ext cx="10515600" cy="4541308"/>
          </a:xfrm>
        </p:spPr>
        <p:txBody>
          <a:bodyPr>
            <a:normAutofit/>
          </a:bodyPr>
          <a:lstStyle/>
          <a:p>
            <a:r>
              <a:rPr lang="en-US" altLang="ko-KR" sz="1800" dirty="0">
                <a:latin typeface="Times New Roman" panose="02020603050405020304" pitchFamily="18" charset="0"/>
                <a:cs typeface="Times New Roman" panose="02020603050405020304" pitchFamily="18" charset="0"/>
              </a:rPr>
              <a:t>Arnab Sinha, </a:t>
            </a:r>
            <a:r>
              <a:rPr lang="en-US" altLang="ko-KR" sz="1800" dirty="0" err="1">
                <a:latin typeface="Times New Roman" panose="02020603050405020304" pitchFamily="18" charset="0"/>
                <a:cs typeface="Times New Roman" panose="02020603050405020304" pitchFamily="18" charset="0"/>
              </a:rPr>
              <a:t>Zhihong</a:t>
            </a:r>
            <a:r>
              <a:rPr lang="en-US" altLang="ko-KR" sz="1800" dirty="0">
                <a:latin typeface="Times New Roman" panose="02020603050405020304" pitchFamily="18" charset="0"/>
                <a:cs typeface="Times New Roman" panose="02020603050405020304" pitchFamily="18" charset="0"/>
              </a:rPr>
              <a:t> Shen, Yang Song, Hao Ma, Darrin Eide, Bo-June (Paul) Hsu, and </a:t>
            </a:r>
            <a:r>
              <a:rPr lang="en-US" altLang="ko-KR" sz="1800" dirty="0" err="1">
                <a:latin typeface="Times New Roman" panose="02020603050405020304" pitchFamily="18" charset="0"/>
                <a:cs typeface="Times New Roman" panose="02020603050405020304" pitchFamily="18" charset="0"/>
              </a:rPr>
              <a:t>Kuansan</a:t>
            </a:r>
            <a:r>
              <a:rPr lang="en-US" altLang="ko-KR" sz="1800" dirty="0">
                <a:latin typeface="Times New Roman" panose="02020603050405020304" pitchFamily="18" charset="0"/>
                <a:cs typeface="Times New Roman" panose="02020603050405020304" pitchFamily="18" charset="0"/>
              </a:rPr>
              <a:t> Wang. 2015. An Overview of Microsoft Academic Service (MAS) and Applications. In </a:t>
            </a:r>
            <a:r>
              <a:rPr lang="en-US" altLang="ko-KR" sz="1800" i="1" dirty="0">
                <a:latin typeface="Times New Roman" panose="02020603050405020304" pitchFamily="18" charset="0"/>
                <a:cs typeface="Times New Roman" panose="02020603050405020304" pitchFamily="18" charset="0"/>
              </a:rPr>
              <a:t>Proceedings of the 24th International Conference on World Wide Web</a:t>
            </a:r>
            <a:r>
              <a:rPr lang="en-US" altLang="ko-KR" sz="1800" dirty="0">
                <a:latin typeface="Times New Roman" panose="02020603050405020304" pitchFamily="18" charset="0"/>
                <a:cs typeface="Times New Roman" panose="02020603050405020304" pitchFamily="18" charset="0"/>
              </a:rPr>
              <a:t> (WWW ’15 Companion). ACM, New York, NY, USA, 243-246. DOI=http://dx.doi.org/10.1145/2740908.2742839</a:t>
            </a:r>
          </a:p>
          <a:p>
            <a:r>
              <a:rPr lang="en-US" altLang="ko-KR" sz="1800" dirty="0" err="1">
                <a:latin typeface="Times New Roman" panose="02020603050405020304" pitchFamily="18" charset="0"/>
                <a:cs typeface="Times New Roman" panose="02020603050405020304" pitchFamily="18" charset="0"/>
              </a:rPr>
              <a:t>Milojević</a:t>
            </a:r>
            <a:r>
              <a:rPr lang="en-US" altLang="ko-KR" sz="1800" dirty="0">
                <a:latin typeface="Times New Roman" panose="02020603050405020304" pitchFamily="18" charset="0"/>
                <a:cs typeface="Times New Roman" panose="02020603050405020304" pitchFamily="18" charset="0"/>
              </a:rPr>
              <a:t>, S. (2010). Modes of collaboration in modern science: Beyond power laws and preferential attachment. </a:t>
            </a:r>
            <a:r>
              <a:rPr lang="en-US" altLang="ko-KR" sz="1800" i="1" dirty="0">
                <a:latin typeface="Times New Roman" panose="02020603050405020304" pitchFamily="18" charset="0"/>
                <a:cs typeface="Times New Roman" panose="02020603050405020304" pitchFamily="18" charset="0"/>
              </a:rPr>
              <a:t>Journal of the Association for Information Science and Technology</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61</a:t>
            </a:r>
            <a:r>
              <a:rPr lang="en-US" altLang="ko-KR" sz="1800" dirty="0">
                <a:latin typeface="Times New Roman" panose="02020603050405020304" pitchFamily="18" charset="0"/>
                <a:cs typeface="Times New Roman" panose="02020603050405020304" pitchFamily="18" charset="0"/>
              </a:rPr>
              <a:t>(7), 1410-1423</a:t>
            </a:r>
            <a:endParaRPr lang="ko-KR" altLang="en-US" sz="1800" dirty="0">
              <a:latin typeface="Times New Roman" panose="02020603050405020304" pitchFamily="18" charset="0"/>
              <a:cs typeface="Times New Roman" panose="02020603050405020304" pitchFamily="18" charset="0"/>
            </a:endParaRPr>
          </a:p>
          <a:p>
            <a:r>
              <a:rPr lang="en-US" altLang="ko-KR" sz="1800" dirty="0" err="1">
                <a:latin typeface="Times New Roman" panose="02020603050405020304" pitchFamily="18" charset="0"/>
                <a:cs typeface="Times New Roman" panose="02020603050405020304" pitchFamily="18" charset="0"/>
              </a:rPr>
              <a:t>Klemm</a:t>
            </a:r>
            <a:r>
              <a:rPr lang="en-US" altLang="ko-KR" sz="1800" dirty="0">
                <a:latin typeface="Times New Roman" panose="02020603050405020304" pitchFamily="18" charset="0"/>
                <a:cs typeface="Times New Roman" panose="02020603050405020304" pitchFamily="18" charset="0"/>
              </a:rPr>
              <a:t>, K., &amp; </a:t>
            </a:r>
            <a:r>
              <a:rPr lang="en-US" altLang="ko-KR" sz="1800" dirty="0" err="1">
                <a:latin typeface="Times New Roman" panose="02020603050405020304" pitchFamily="18" charset="0"/>
                <a:cs typeface="Times New Roman" panose="02020603050405020304" pitchFamily="18" charset="0"/>
              </a:rPr>
              <a:t>Eguiluz</a:t>
            </a:r>
            <a:r>
              <a:rPr lang="en-US" altLang="ko-KR" sz="1800" dirty="0">
                <a:latin typeface="Times New Roman" panose="02020603050405020304" pitchFamily="18" charset="0"/>
                <a:cs typeface="Times New Roman" panose="02020603050405020304" pitchFamily="18" charset="0"/>
              </a:rPr>
              <a:t>, V. M. (2002). Highly clustered scale-free networks. </a:t>
            </a:r>
            <a:r>
              <a:rPr lang="en-US" altLang="ko-KR" sz="1800" i="1" dirty="0">
                <a:latin typeface="Times New Roman" panose="02020603050405020304" pitchFamily="18" charset="0"/>
                <a:cs typeface="Times New Roman" panose="02020603050405020304" pitchFamily="18" charset="0"/>
              </a:rPr>
              <a:t>Physical Review E</a:t>
            </a:r>
            <a:r>
              <a:rPr lang="en-US" altLang="ko-KR" sz="1800" dirty="0">
                <a:latin typeface="Times New Roman" panose="02020603050405020304" pitchFamily="18" charset="0"/>
                <a:cs typeface="Times New Roman" panose="02020603050405020304" pitchFamily="18" charset="0"/>
              </a:rPr>
              <a:t>, </a:t>
            </a:r>
            <a:r>
              <a:rPr lang="en-US" altLang="ko-KR" sz="1800" i="1" dirty="0">
                <a:latin typeface="Times New Roman" panose="02020603050405020304" pitchFamily="18" charset="0"/>
                <a:cs typeface="Times New Roman" panose="02020603050405020304" pitchFamily="18" charset="0"/>
              </a:rPr>
              <a:t>65</a:t>
            </a:r>
            <a:r>
              <a:rPr lang="en-US" altLang="ko-KR" sz="1800" dirty="0">
                <a:latin typeface="Times New Roman" panose="02020603050405020304" pitchFamily="18" charset="0"/>
                <a:cs typeface="Times New Roman" panose="02020603050405020304" pitchFamily="18" charset="0"/>
              </a:rPr>
              <a:t>(3), 036123.</a:t>
            </a:r>
          </a:p>
          <a:p>
            <a:r>
              <a:rPr lang="en-US" sz="1800" dirty="0">
                <a:latin typeface="Times New Roman" panose="02020603050405020304" pitchFamily="18" charset="0"/>
                <a:cs typeface="Times New Roman" panose="02020603050405020304" pitchFamily="18" charset="0"/>
              </a:rPr>
              <a:t>Medina, C., &amp; Leeuwen, T. N. (2012). Seed journal citation network maps: A method based on network theory. </a:t>
            </a:r>
            <a:r>
              <a:rPr lang="en-US" sz="1800" i="1" dirty="0">
                <a:latin typeface="Times New Roman" panose="02020603050405020304" pitchFamily="18" charset="0"/>
                <a:cs typeface="Times New Roman" panose="02020603050405020304" pitchFamily="18" charset="0"/>
              </a:rPr>
              <a:t>Journal of the American Society for Information Science and Technology</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63</a:t>
            </a:r>
            <a:r>
              <a:rPr lang="en-US" sz="1800" dirty="0">
                <a:latin typeface="Times New Roman" panose="02020603050405020304" pitchFamily="18" charset="0"/>
                <a:cs typeface="Times New Roman" panose="02020603050405020304" pitchFamily="18" charset="0"/>
              </a:rPr>
              <a:t>(6), 1226-1234.</a:t>
            </a:r>
          </a:p>
          <a:p>
            <a:r>
              <a:rPr lang="en-US" sz="1800" dirty="0" err="1">
                <a:latin typeface="Times New Roman" panose="02020603050405020304" pitchFamily="18" charset="0"/>
                <a:cs typeface="Times New Roman" panose="02020603050405020304" pitchFamily="18" charset="0"/>
              </a:rPr>
              <a:t>Radev</a:t>
            </a:r>
            <a:r>
              <a:rPr lang="en-US" sz="1800" dirty="0">
                <a:latin typeface="Times New Roman" panose="02020603050405020304" pitchFamily="18" charset="0"/>
                <a:cs typeface="Times New Roman" panose="02020603050405020304" pitchFamily="18" charset="0"/>
              </a:rPr>
              <a:t>, D. R., Joseph, M. T., Gibson, B., &amp; </a:t>
            </a:r>
            <a:r>
              <a:rPr lang="en-US" sz="1800" dirty="0" err="1">
                <a:latin typeface="Times New Roman" panose="02020603050405020304" pitchFamily="18" charset="0"/>
                <a:cs typeface="Times New Roman" panose="02020603050405020304" pitchFamily="18" charset="0"/>
              </a:rPr>
              <a:t>Muthukrishnan</a:t>
            </a:r>
            <a:r>
              <a:rPr lang="en-US" sz="1800" dirty="0">
                <a:latin typeface="Times New Roman" panose="02020603050405020304" pitchFamily="18" charset="0"/>
                <a:cs typeface="Times New Roman" panose="02020603050405020304" pitchFamily="18" charset="0"/>
              </a:rPr>
              <a:t>, P. (2009). A bibliometric and network analysis of the field of computational linguistics. </a:t>
            </a:r>
            <a:r>
              <a:rPr lang="en-US" sz="1800" i="1" dirty="0">
                <a:latin typeface="Times New Roman" panose="02020603050405020304" pitchFamily="18" charset="0"/>
                <a:cs typeface="Times New Roman" panose="02020603050405020304" pitchFamily="18" charset="0"/>
              </a:rPr>
              <a:t>Journal of the American Society for Information Science and Technology</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1001</a:t>
            </a:r>
            <a:r>
              <a:rPr lang="en-US" sz="1800" dirty="0">
                <a:latin typeface="Times New Roman" panose="02020603050405020304" pitchFamily="18" charset="0"/>
                <a:cs typeface="Times New Roman" panose="02020603050405020304" pitchFamily="18" charset="0"/>
              </a:rPr>
              <a:t>, 48109-1092.</a:t>
            </a:r>
          </a:p>
          <a:p>
            <a:r>
              <a:rPr lang="en-US" sz="1800" dirty="0">
                <a:latin typeface="Times New Roman" panose="02020603050405020304" pitchFamily="18" charset="0"/>
                <a:cs typeface="Times New Roman" panose="02020603050405020304" pitchFamily="18" charset="0"/>
              </a:rPr>
              <a:t>Peterson, G. J., </a:t>
            </a:r>
            <a:r>
              <a:rPr lang="en-US" sz="1800" dirty="0" err="1">
                <a:latin typeface="Times New Roman" panose="02020603050405020304" pitchFamily="18" charset="0"/>
                <a:cs typeface="Times New Roman" panose="02020603050405020304" pitchFamily="18" charset="0"/>
              </a:rPr>
              <a:t>Pressé</a:t>
            </a:r>
            <a:r>
              <a:rPr lang="en-US" sz="1800" dirty="0">
                <a:latin typeface="Times New Roman" panose="02020603050405020304" pitchFamily="18" charset="0"/>
                <a:cs typeface="Times New Roman" panose="02020603050405020304" pitchFamily="18" charset="0"/>
              </a:rPr>
              <a:t>, S., &amp; Dill, K. A. (2010). </a:t>
            </a:r>
            <a:r>
              <a:rPr lang="en-US" sz="1800" dirty="0" err="1">
                <a:latin typeface="Times New Roman" panose="02020603050405020304" pitchFamily="18" charset="0"/>
                <a:cs typeface="Times New Roman" panose="02020603050405020304" pitchFamily="18" charset="0"/>
              </a:rPr>
              <a:t>Nonuniversal</a:t>
            </a:r>
            <a:r>
              <a:rPr lang="en-US" sz="1800" dirty="0">
                <a:latin typeface="Times New Roman" panose="02020603050405020304" pitchFamily="18" charset="0"/>
                <a:cs typeface="Times New Roman" panose="02020603050405020304" pitchFamily="18" charset="0"/>
              </a:rPr>
              <a:t> power law scaling in the probability distribution of scientific citations. </a:t>
            </a:r>
            <a:r>
              <a:rPr lang="en-US" sz="1800" i="1" dirty="0">
                <a:latin typeface="Times New Roman" panose="02020603050405020304" pitchFamily="18" charset="0"/>
                <a:cs typeface="Times New Roman" panose="02020603050405020304" pitchFamily="18" charset="0"/>
              </a:rPr>
              <a:t>Proceedings of the National Academy of Sciences</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107</a:t>
            </a:r>
            <a:r>
              <a:rPr lang="en-US" sz="1800" dirty="0">
                <a:latin typeface="Times New Roman" panose="02020603050405020304" pitchFamily="18" charset="0"/>
                <a:cs typeface="Times New Roman" panose="02020603050405020304" pitchFamily="18" charset="0"/>
              </a:rPr>
              <a:t>(37), 16023-16027.</a:t>
            </a:r>
          </a:p>
          <a:p>
            <a:endParaRPr lang="en-US" sz="1800" dirty="0">
              <a:latin typeface="Times New Roman" panose="02020603050405020304" pitchFamily="18" charset="0"/>
              <a:cs typeface="Times New Roman" panose="02020603050405020304" pitchFamily="18" charset="0"/>
            </a:endParaRPr>
          </a:p>
          <a:p>
            <a:pPr marL="0" indent="0">
              <a:buNone/>
            </a:pPr>
            <a:endParaRPr lang="en-US" altLang="ko-KR"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312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References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942306" y="1825625"/>
            <a:ext cx="10515600" cy="4541308"/>
          </a:xfrm>
        </p:spPr>
        <p:txBody>
          <a:bodyPr>
            <a:normAutofit/>
          </a:bodyPr>
          <a:lstStyle/>
          <a:p>
            <a:r>
              <a:rPr lang="en-US" sz="1800" dirty="0">
                <a:latin typeface="Times New Roman" panose="02020603050405020304" pitchFamily="18" charset="0"/>
                <a:cs typeface="Times New Roman" panose="02020603050405020304" pitchFamily="18" charset="0"/>
              </a:rPr>
              <a:t>Redner, S. (1998). How popular is your paper? An empirical study of the citation distribution. </a:t>
            </a:r>
            <a:r>
              <a:rPr lang="en-US" sz="1800" i="1" dirty="0">
                <a:latin typeface="Times New Roman" panose="02020603050405020304" pitchFamily="18" charset="0"/>
                <a:cs typeface="Times New Roman" panose="02020603050405020304" pitchFamily="18" charset="0"/>
              </a:rPr>
              <a:t>The European Physical Journal B-Condensed Matter and Complex Systems</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4</a:t>
            </a:r>
            <a:r>
              <a:rPr lang="en-US" sz="1800" dirty="0">
                <a:latin typeface="Times New Roman" panose="02020603050405020304" pitchFamily="18" charset="0"/>
                <a:cs typeface="Times New Roman" panose="02020603050405020304" pitchFamily="18" charset="0"/>
              </a:rPr>
              <a:t>(2), 131-134.</a:t>
            </a:r>
          </a:p>
          <a:p>
            <a:pPr marL="0" indent="0">
              <a:buNone/>
            </a:pPr>
            <a:endParaRPr lang="en-US" altLang="ko-KR"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935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5956" y="1709739"/>
            <a:ext cx="10515600" cy="889771"/>
          </a:xfrm>
        </p:spPr>
        <p:txBody>
          <a:bodyPr>
            <a:normAutofit fontScale="90000"/>
          </a:bodyPr>
          <a:lstStyle/>
          <a:p>
            <a:pPr algn="ctr"/>
            <a:r>
              <a:rPr lang="en-US" altLang="zh-CN" dirty="0">
                <a:latin typeface="Times New Roman" panose="02020603050405020304" pitchFamily="18" charset="0"/>
                <a:cs typeface="Times New Roman" panose="02020603050405020304" pitchFamily="18" charset="0"/>
              </a:rPr>
              <a:t>Thank you so much!</a:t>
            </a:r>
            <a:endParaRPr lang="zh-CN" altLang="en-US"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1"/>
          </p:nvPr>
        </p:nvSpPr>
        <p:spPr/>
        <p:txBody>
          <a:bodyPr/>
          <a:lstStyle/>
          <a:p>
            <a:pPr algn="ctr"/>
            <a:r>
              <a:rPr lang="en-US" altLang="zh-CN" dirty="0" err="1">
                <a:latin typeface="Times New Roman" panose="02020603050405020304" pitchFamily="18" charset="0"/>
                <a:cs typeface="Times New Roman" panose="02020603050405020304" pitchFamily="18" charset="0"/>
              </a:rPr>
              <a:t>Juyoung</a:t>
            </a:r>
            <a:r>
              <a:rPr lang="en-US" altLang="zh-CN" dirty="0">
                <a:latin typeface="Times New Roman" panose="02020603050405020304" pitchFamily="18" charset="0"/>
                <a:cs typeface="Times New Roman" panose="02020603050405020304" pitchFamily="18" charset="0"/>
              </a:rPr>
              <a:t> An &amp; Yi Bu</a:t>
            </a:r>
          </a:p>
          <a:p>
            <a:pPr algn="ctr"/>
            <a:r>
              <a:rPr lang="en-US" altLang="zh-CN" dirty="0">
                <a:latin typeface="Times New Roman" panose="02020603050405020304" pitchFamily="18" charset="0"/>
                <a:cs typeface="Times New Roman" panose="02020603050405020304" pitchFamily="18" charset="0"/>
              </a:rPr>
              <a:t>School of Informatics and Computing, Indiana University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47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306" y="365126"/>
            <a:ext cx="10515600" cy="1325563"/>
          </a:xfrm>
        </p:spPr>
        <p:txBody>
          <a:bodyPr/>
          <a:lstStyle/>
          <a:p>
            <a:r>
              <a:rPr lang="en-US" altLang="zh-CN" dirty="0">
                <a:latin typeface="Times New Roman" panose="02020603050405020304" pitchFamily="18" charset="0"/>
                <a:cs typeface="Times New Roman" panose="02020603050405020304" pitchFamily="18" charset="0"/>
              </a:rPr>
              <a:t>2. Related Work: Adapting network theory on citation network</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a:lnSpc>
                <a:spcPct val="150000"/>
              </a:lnSpc>
            </a:pPr>
            <a:r>
              <a:rPr lang="en-US" altLang="zh-CN" dirty="0">
                <a:latin typeface="Times New Roman" panose="02020603050405020304" pitchFamily="18" charset="0"/>
                <a:cs typeface="Times New Roman" panose="02020603050405020304" pitchFamily="18" charset="0"/>
              </a:rPr>
              <a:t>Wang, Yu, &amp; Yu (2008)</a:t>
            </a:r>
          </a:p>
          <a:p>
            <a:pPr lvl="1">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Preferential attachment mechanism (PAM) was explored</a:t>
            </a:r>
          </a:p>
          <a:p>
            <a:pPr lvl="1">
              <a:lnSpc>
                <a:spcPct val="150000"/>
              </a:lnSpc>
              <a:buFont typeface="Wingdings" panose="05000000000000000000" pitchFamily="2" charset="2"/>
              <a:buChar char="Ø"/>
            </a:pPr>
            <a:r>
              <a:rPr lang="en-US" altLang="zh-CN" b="1" dirty="0">
                <a:solidFill>
                  <a:srgbClr val="FF0000"/>
                </a:solidFill>
                <a:latin typeface="Times New Roman" panose="02020603050405020304" pitchFamily="18" charset="0"/>
                <a:cs typeface="Times New Roman" panose="02020603050405020304" pitchFamily="18" charset="0"/>
              </a:rPr>
              <a:t>Dynamic change </a:t>
            </a:r>
            <a:r>
              <a:rPr lang="en-US" altLang="zh-CN" dirty="0">
                <a:latin typeface="Times New Roman" panose="02020603050405020304" pitchFamily="18" charset="0"/>
                <a:cs typeface="Times New Roman" panose="02020603050405020304" pitchFamily="18" charset="0"/>
              </a:rPr>
              <a:t>of </a:t>
            </a:r>
            <a:r>
              <a:rPr lang="en-US" altLang="zh-CN" b="1" dirty="0">
                <a:solidFill>
                  <a:srgbClr val="FF0000"/>
                </a:solidFill>
                <a:latin typeface="Times New Roman" panose="02020603050405020304" pitchFamily="18" charset="0"/>
                <a:cs typeface="Times New Roman" panose="02020603050405020304" pitchFamily="18" charset="0"/>
              </a:rPr>
              <a:t>preferential attachment </a:t>
            </a:r>
            <a:r>
              <a:rPr lang="en-US" altLang="zh-CN" dirty="0">
                <a:latin typeface="Times New Roman" panose="02020603050405020304" pitchFamily="18" charset="0"/>
                <a:cs typeface="Times New Roman" panose="02020603050405020304" pitchFamily="18" charset="0"/>
              </a:rPr>
              <a:t>in </a:t>
            </a:r>
            <a:r>
              <a:rPr lang="en-US" altLang="zh-CN" b="1" dirty="0">
                <a:solidFill>
                  <a:srgbClr val="FF0000"/>
                </a:solidFill>
                <a:latin typeface="Times New Roman" panose="02020603050405020304" pitchFamily="18" charset="0"/>
                <a:cs typeface="Times New Roman" panose="02020603050405020304" pitchFamily="18" charset="0"/>
              </a:rPr>
              <a:t>citation networks</a:t>
            </a:r>
          </a:p>
          <a:p>
            <a:pPr lvl="1">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Focus more </a:t>
            </a:r>
            <a:r>
              <a:rPr lang="en-US" altLang="zh-CN" b="1" dirty="0">
                <a:solidFill>
                  <a:srgbClr val="FF0000"/>
                </a:solidFill>
                <a:latin typeface="Times New Roman" panose="02020603050405020304" pitchFamily="18" charset="0"/>
                <a:cs typeface="Times New Roman" panose="02020603050405020304" pitchFamily="18" charset="0"/>
              </a:rPr>
              <a:t>theoretical</a:t>
            </a:r>
            <a:r>
              <a:rPr lang="en-US" altLang="zh-CN" dirty="0">
                <a:latin typeface="Times New Roman" panose="02020603050405020304" pitchFamily="18" charset="0"/>
                <a:cs typeface="Times New Roman" panose="02020603050405020304" pitchFamily="18" charset="0"/>
              </a:rPr>
              <a:t> level but not empirical level</a:t>
            </a:r>
          </a:p>
          <a:p>
            <a:pPr lvl="1">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Findings: The past citations obtained in different years will have different influences on papers’ attachment rate</a:t>
            </a:r>
          </a:p>
        </p:txBody>
      </p:sp>
    </p:spTree>
    <p:extLst>
      <p:ext uri="{BB962C8B-B14F-4D97-AF65-F5344CB8AC3E}">
        <p14:creationId xmlns:p14="http://schemas.microsoft.com/office/powerpoint/2010/main" val="241151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42306" y="365126"/>
            <a:ext cx="10515600" cy="1325563"/>
          </a:xfrm>
        </p:spPr>
        <p:txBody>
          <a:bodyPr/>
          <a:lstStyle/>
          <a:p>
            <a:r>
              <a:rPr lang="en-US" altLang="zh-CN" dirty="0">
                <a:latin typeface="Times New Roman" panose="02020603050405020304" pitchFamily="18" charset="0"/>
                <a:cs typeface="Times New Roman" panose="02020603050405020304" pitchFamily="18" charset="0"/>
              </a:rPr>
              <a:t>2. Related Work: Adapting network theory on citation network</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dirty="0" err="1">
                <a:latin typeface="Times New Roman" panose="02020603050405020304" pitchFamily="18" charset="0"/>
                <a:cs typeface="Times New Roman" panose="02020603050405020304" pitchFamily="18" charset="0"/>
              </a:rPr>
              <a:t>Jeong</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Deda</a:t>
            </a:r>
            <a:r>
              <a:rPr lang="en-US" altLang="zh-CN" dirty="0">
                <a:latin typeface="Times New Roman" panose="02020603050405020304" pitchFamily="18" charset="0"/>
                <a:cs typeface="Times New Roman" panose="02020603050405020304" pitchFamily="18" charset="0"/>
              </a:rPr>
              <a:t>, &amp; </a:t>
            </a:r>
            <a:r>
              <a:rPr lang="en-US" altLang="zh-CN" dirty="0" err="1">
                <a:latin typeface="Times New Roman" panose="02020603050405020304" pitchFamily="18" charset="0"/>
                <a:cs typeface="Times New Roman" panose="02020603050405020304" pitchFamily="18" charset="0"/>
              </a:rPr>
              <a:t>Barabasi</a:t>
            </a:r>
            <a:r>
              <a:rPr lang="en-US" altLang="zh-CN" dirty="0">
                <a:latin typeface="Times New Roman" panose="02020603050405020304" pitchFamily="18" charset="0"/>
                <a:cs typeface="Times New Roman" panose="02020603050405020304" pitchFamily="18" charset="0"/>
              </a:rPr>
              <a:t> (2003)</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Finding a linear preferential attachment on papers published in 1988 in Physical Review Letters</a:t>
            </a:r>
          </a:p>
          <a:p>
            <a:r>
              <a:rPr lang="en-US" altLang="zh-CN" dirty="0">
                <a:latin typeface="Times New Roman" panose="02020603050405020304" pitchFamily="18" charset="0"/>
                <a:cs typeface="Times New Roman" panose="02020603050405020304" pitchFamily="18" charset="0"/>
              </a:rPr>
              <a:t>Wang, Yu &amp; Yu (2009)</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Identifying the preferential attachment in actual citation networks to characterize the influences of papers’ age on the attachment property.</a:t>
            </a:r>
          </a:p>
          <a:p>
            <a:r>
              <a:rPr lang="en-US" altLang="zh-CN" dirty="0">
                <a:latin typeface="Times New Roman" panose="02020603050405020304" pitchFamily="18" charset="0"/>
                <a:cs typeface="Times New Roman" panose="02020603050405020304" pitchFamily="18" charset="0"/>
              </a:rPr>
              <a:t>Wang, Song, &amp; </a:t>
            </a:r>
            <a:r>
              <a:rPr lang="en-US" altLang="zh-CN" dirty="0" err="1">
                <a:latin typeface="Times New Roman" panose="02020603050405020304" pitchFamily="18" charset="0"/>
                <a:cs typeface="Times New Roman" panose="02020603050405020304" pitchFamily="18" charset="0"/>
              </a:rPr>
              <a:t>Barabasi</a:t>
            </a:r>
            <a:r>
              <a:rPr lang="en-US" altLang="zh-CN" dirty="0">
                <a:latin typeface="Times New Roman" panose="02020603050405020304" pitchFamily="18" charset="0"/>
                <a:cs typeface="Times New Roman" panose="02020603050405020304" pitchFamily="18" charset="0"/>
              </a:rPr>
              <a:t>  (2013)</a:t>
            </a:r>
          </a:p>
          <a:p>
            <a:pPr lvl="1">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 Applying preferential attachment to build citation prediction model considering time change</a:t>
            </a:r>
          </a:p>
          <a:p>
            <a:pPr marL="457200" lvl="1"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=&gt; Theoretical &amp; limited disciplines or Not dynamic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69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3539430"/>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Data Source</a:t>
            </a: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Microsoft Academic Graph</a:t>
            </a: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~2015.8.20</a:t>
            </a:r>
          </a:p>
          <a:p>
            <a:pPr lvl="1"/>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 - Data</a:t>
            </a:r>
            <a:endParaRPr lang="zh-CN" altLang="en-US" sz="4400" dirty="0">
              <a:latin typeface="Times New Roman" panose="02020603050405020304" pitchFamily="18" charset="0"/>
              <a:cs typeface="Times New Roman" panose="02020603050405020304" pitchFamily="18" charset="0"/>
            </a:endParaRPr>
          </a:p>
        </p:txBody>
      </p:sp>
      <p:pic>
        <p:nvPicPr>
          <p:cNvPr id="7" name="그림 6"/>
          <p:cNvPicPr>
            <a:picLocks noChangeAspect="1"/>
          </p:cNvPicPr>
          <p:nvPr/>
        </p:nvPicPr>
        <p:blipFill>
          <a:blip r:embed="rId3"/>
          <a:stretch>
            <a:fillRect/>
          </a:stretch>
        </p:blipFill>
        <p:spPr>
          <a:xfrm>
            <a:off x="7763909" y="1617270"/>
            <a:ext cx="4513877" cy="3357066"/>
          </a:xfrm>
          <a:prstGeom prst="rect">
            <a:avLst/>
          </a:prstGeom>
        </p:spPr>
      </p:pic>
      <p:sp>
        <p:nvSpPr>
          <p:cNvPr id="2" name="Rectangle 1"/>
          <p:cNvSpPr/>
          <p:nvPr/>
        </p:nvSpPr>
        <p:spPr>
          <a:xfrm>
            <a:off x="8719849" y="4974337"/>
            <a:ext cx="2601994" cy="461665"/>
          </a:xfrm>
          <a:prstGeom prst="rect">
            <a:avLst/>
          </a:prstGeom>
        </p:spPr>
        <p:txBody>
          <a:bodyPr wrap="none">
            <a:spAutoFit/>
          </a:bodyPr>
          <a:lstStyle/>
          <a:p>
            <a:r>
              <a:rPr lang="en-US" altLang="ko-KR" sz="2400" dirty="0">
                <a:latin typeface="Times New Roman" panose="02020603050405020304" pitchFamily="18" charset="0"/>
                <a:cs typeface="Times New Roman" panose="02020603050405020304" pitchFamily="18" charset="0"/>
              </a:rPr>
              <a:t>Arnab et al. (2015)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95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0667" y="302004"/>
            <a:ext cx="11174136" cy="4832092"/>
          </a:xfrm>
          <a:prstGeom prst="rect">
            <a:avLst/>
          </a:prstGeom>
          <a:noFill/>
        </p:spPr>
        <p:txBody>
          <a:bodyPr wrap="square" rtlCol="0">
            <a:spAutoFit/>
          </a:bodyPr>
          <a:lstStyle/>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endParaRPr lang="en-US" altLang="ko-KR"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ko-KR" sz="2800" dirty="0">
                <a:latin typeface="Times New Roman" panose="02020603050405020304" pitchFamily="18" charset="0"/>
                <a:cs typeface="Times New Roman" panose="02020603050405020304" pitchFamily="18" charset="0"/>
              </a:rPr>
              <a:t>Data Source</a:t>
            </a:r>
          </a:p>
          <a:p>
            <a:pPr lvl="1"/>
            <a:endParaRPr lang="en-US" altLang="ko-KR" sz="2800" dirty="0">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Mapping articles into 13 disciplines</a:t>
            </a:r>
          </a:p>
          <a:p>
            <a:pPr lvl="1"/>
            <a:r>
              <a:rPr lang="en-US" altLang="ko-KR" sz="2800" dirty="0">
                <a:latin typeface="Times New Roman" panose="02020603050405020304" pitchFamily="18" charset="0"/>
                <a:cs typeface="Times New Roman" panose="02020603050405020304" pitchFamily="18" charset="0"/>
              </a:rPr>
              <a:t>     	     proposed by </a:t>
            </a:r>
            <a:r>
              <a:rPr lang="en-US" altLang="ko-KR" sz="2800" dirty="0" err="1">
                <a:latin typeface="Times New Roman" panose="02020603050405020304" pitchFamily="18" charset="0"/>
                <a:cs typeface="Times New Roman" panose="02020603050405020304" pitchFamily="18" charset="0"/>
              </a:rPr>
              <a:t>Börner</a:t>
            </a:r>
            <a:r>
              <a:rPr lang="en-US" altLang="ko-KR" sz="2800" dirty="0">
                <a:latin typeface="Times New Roman" panose="02020603050405020304" pitchFamily="18" charset="0"/>
                <a:cs typeface="Times New Roman" panose="02020603050405020304" pitchFamily="18" charset="0"/>
              </a:rPr>
              <a:t> et al. (2012)</a:t>
            </a: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Extracting article ID </a:t>
            </a: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Find journal with article ID</a:t>
            </a:r>
          </a:p>
          <a:p>
            <a:pPr marL="1371600" lvl="2" indent="-457200">
              <a:buFont typeface="Wingdings" panose="05000000000000000000" pitchFamily="2" charset="2"/>
              <a:buChar char="Ø"/>
            </a:pPr>
            <a:r>
              <a:rPr lang="en-US" altLang="ko-KR" sz="2800" dirty="0">
                <a:latin typeface="Times New Roman" panose="02020603050405020304" pitchFamily="18" charset="0"/>
                <a:cs typeface="Times New Roman" panose="02020603050405020304" pitchFamily="18" charset="0"/>
              </a:rPr>
              <a:t>Match disciplines with journal name</a:t>
            </a:r>
          </a:p>
          <a:p>
            <a:pPr marL="914400" lvl="1" indent="-457200">
              <a:buFont typeface="Arial" panose="020B0604020202020204" pitchFamily="34" charset="0"/>
              <a:buChar char="•"/>
            </a:pPr>
            <a:endParaRPr lang="en-US" altLang="ko-KR" sz="2800" dirty="0">
              <a:latin typeface="Times New Roman" panose="02020603050405020304" pitchFamily="18" charset="0"/>
              <a:cs typeface="Times New Roman" panose="02020603050405020304" pitchFamily="18" charset="0"/>
            </a:endParaRPr>
          </a:p>
        </p:txBody>
      </p:sp>
      <p:graphicFrame>
        <p:nvGraphicFramePr>
          <p:cNvPr id="6" name="표 5"/>
          <p:cNvGraphicFramePr>
            <a:graphicFrameLocks noGrp="1"/>
          </p:cNvGraphicFramePr>
          <p:nvPr>
            <p:extLst/>
          </p:nvPr>
        </p:nvGraphicFramePr>
        <p:xfrm>
          <a:off x="8716416" y="632097"/>
          <a:ext cx="3808602" cy="5664277"/>
        </p:xfrm>
        <a:graphic>
          <a:graphicData uri="http://schemas.openxmlformats.org/drawingml/2006/table">
            <a:tbl>
              <a:tblPr firstRow="1" firstCol="1" bandRow="1">
                <a:tableStyleId>{5940675A-B579-460E-94D1-54222C63F5DA}</a:tableStyleId>
              </a:tblPr>
              <a:tblGrid>
                <a:gridCol w="3808602">
                  <a:extLst>
                    <a:ext uri="{9D8B030D-6E8A-4147-A177-3AD203B41FA5}">
                      <a16:colId xmlns:a16="http://schemas.microsoft.com/office/drawing/2014/main" val="1104357971"/>
                    </a:ext>
                  </a:extLst>
                </a:gridCol>
              </a:tblGrid>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Biology</a:t>
                      </a:r>
                    </a:p>
                  </a:txBody>
                  <a:tcPr marL="9525" marR="9525" marT="9525" marB="0" anchor="ctr"/>
                </a:tc>
                <a:extLst>
                  <a:ext uri="{0D108BD9-81ED-4DB2-BD59-A6C34878D82A}">
                    <a16:rowId xmlns:a16="http://schemas.microsoft.com/office/drawing/2014/main" val="1455140617"/>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Biotechnology</a:t>
                      </a:r>
                    </a:p>
                  </a:txBody>
                  <a:tcPr marL="9525" marR="9525" marT="9525" marB="0" anchor="ctr"/>
                </a:tc>
                <a:extLst>
                  <a:ext uri="{0D108BD9-81ED-4DB2-BD59-A6C34878D82A}">
                    <a16:rowId xmlns:a16="http://schemas.microsoft.com/office/drawing/2014/main" val="1747732144"/>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Medical Specialties</a:t>
                      </a:r>
                    </a:p>
                  </a:txBody>
                  <a:tcPr marL="9525" marR="9525" marT="9525" marB="0" anchor="ctr"/>
                </a:tc>
                <a:extLst>
                  <a:ext uri="{0D108BD9-81ED-4DB2-BD59-A6C34878D82A}">
                    <a16:rowId xmlns:a16="http://schemas.microsoft.com/office/drawing/2014/main" val="4157271408"/>
                  </a:ext>
                </a:extLst>
              </a:tr>
              <a:tr h="580354">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Chemical, Mechanical, &amp; Civil Engineering</a:t>
                      </a:r>
                    </a:p>
                  </a:txBody>
                  <a:tcPr marL="9525" marR="9525" marT="9525" marB="0" anchor="ctr"/>
                </a:tc>
                <a:extLst>
                  <a:ext uri="{0D108BD9-81ED-4DB2-BD59-A6C34878D82A}">
                    <a16:rowId xmlns:a16="http://schemas.microsoft.com/office/drawing/2014/main" val="3678318892"/>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Chemistry</a:t>
                      </a:r>
                    </a:p>
                  </a:txBody>
                  <a:tcPr marL="9525" marR="9525" marT="9525" marB="0" anchor="ctr"/>
                </a:tc>
                <a:extLst>
                  <a:ext uri="{0D108BD9-81ED-4DB2-BD59-A6C34878D82A}">
                    <a16:rowId xmlns:a16="http://schemas.microsoft.com/office/drawing/2014/main" val="91391557"/>
                  </a:ext>
                </a:extLst>
              </a:tr>
              <a:tr h="365162">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Earth Sciences</a:t>
                      </a:r>
                    </a:p>
                  </a:txBody>
                  <a:tcPr marL="9525" marR="9525" marT="9525" marB="0" anchor="ctr"/>
                </a:tc>
                <a:extLst>
                  <a:ext uri="{0D108BD9-81ED-4DB2-BD59-A6C34878D82A}">
                    <a16:rowId xmlns:a16="http://schemas.microsoft.com/office/drawing/2014/main" val="4064215458"/>
                  </a:ext>
                </a:extLst>
              </a:tr>
              <a:tr h="580354">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Electrical Engineering &amp; Computer Science</a:t>
                      </a:r>
                    </a:p>
                  </a:txBody>
                  <a:tcPr marL="9525" marR="9525" marT="9525" marB="0" anchor="ctr"/>
                </a:tc>
                <a:extLst>
                  <a:ext uri="{0D108BD9-81ED-4DB2-BD59-A6C34878D82A}">
                    <a16:rowId xmlns:a16="http://schemas.microsoft.com/office/drawing/2014/main" val="2871249731"/>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Brain Research</a:t>
                      </a:r>
                    </a:p>
                  </a:txBody>
                  <a:tcPr marL="9525" marR="9525" marT="9525" marB="0" anchor="ctr"/>
                </a:tc>
                <a:extLst>
                  <a:ext uri="{0D108BD9-81ED-4DB2-BD59-A6C34878D82A}">
                    <a16:rowId xmlns:a16="http://schemas.microsoft.com/office/drawing/2014/main" val="494769770"/>
                  </a:ext>
                </a:extLst>
              </a:tr>
              <a:tr h="365162">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Humanities</a:t>
                      </a:r>
                    </a:p>
                  </a:txBody>
                  <a:tcPr marL="9525" marR="9525" marT="9525" marB="0" anchor="ctr"/>
                </a:tc>
                <a:extLst>
                  <a:ext uri="{0D108BD9-81ED-4DB2-BD59-A6C34878D82A}">
                    <a16:rowId xmlns:a16="http://schemas.microsoft.com/office/drawing/2014/main" val="773934903"/>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Infectious Diseases</a:t>
                      </a:r>
                    </a:p>
                  </a:txBody>
                  <a:tcPr marL="9525" marR="9525" marT="9525" marB="0" anchor="ctr"/>
                </a:tc>
                <a:extLst>
                  <a:ext uri="{0D108BD9-81ED-4DB2-BD59-A6C34878D82A}">
                    <a16:rowId xmlns:a16="http://schemas.microsoft.com/office/drawing/2014/main" val="819354959"/>
                  </a:ext>
                </a:extLst>
              </a:tr>
              <a:tr h="365162">
                <a:tc>
                  <a:txBody>
                    <a:bodyPr/>
                    <a:lstStyle/>
                    <a:p>
                      <a:pPr algn="ctr" fontAlgn="b"/>
                      <a:r>
                        <a:rPr lang="en-US" sz="2000" b="0" i="0" u="none" strike="noStrike">
                          <a:solidFill>
                            <a:srgbClr val="000000"/>
                          </a:solidFill>
                          <a:effectLst/>
                          <a:latin typeface="Times New Roman" panose="02020603050405020304" pitchFamily="18" charset="0"/>
                          <a:cs typeface="Times New Roman" panose="02020603050405020304" pitchFamily="18" charset="0"/>
                        </a:rPr>
                        <a:t>Math &amp; Physics</a:t>
                      </a:r>
                    </a:p>
                  </a:txBody>
                  <a:tcPr marL="9525" marR="9525" marT="9525" marB="0" anchor="ctr"/>
                </a:tc>
                <a:extLst>
                  <a:ext uri="{0D108BD9-81ED-4DB2-BD59-A6C34878D82A}">
                    <a16:rowId xmlns:a16="http://schemas.microsoft.com/office/drawing/2014/main" val="478574809"/>
                  </a:ext>
                </a:extLst>
              </a:tr>
              <a:tr h="365162">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Health Professionals</a:t>
                      </a:r>
                    </a:p>
                  </a:txBody>
                  <a:tcPr marL="9525" marR="9525" marT="9525" marB="0" anchor="ctr"/>
                </a:tc>
                <a:extLst>
                  <a:ext uri="{0D108BD9-81ED-4DB2-BD59-A6C34878D82A}">
                    <a16:rowId xmlns:a16="http://schemas.microsoft.com/office/drawing/2014/main" val="145793602"/>
                  </a:ext>
                </a:extLst>
              </a:tr>
              <a:tr h="774407">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Social Sciences</a:t>
                      </a:r>
                    </a:p>
                  </a:txBody>
                  <a:tcPr marL="9525" marR="9525" marT="9525" marB="0" anchor="ctr"/>
                </a:tc>
                <a:extLst>
                  <a:ext uri="{0D108BD9-81ED-4DB2-BD59-A6C34878D82A}">
                    <a16:rowId xmlns:a16="http://schemas.microsoft.com/office/drawing/2014/main" val="833372551"/>
                  </a:ext>
                </a:extLst>
              </a:tr>
            </a:tbl>
          </a:graphicData>
        </a:graphic>
      </p:graphicFrame>
      <p:sp>
        <p:nvSpPr>
          <p:cNvPr id="5" name="标题 1"/>
          <p:cNvSpPr txBox="1">
            <a:spLocks/>
          </p:cNvSpPr>
          <p:nvPr/>
        </p:nvSpPr>
        <p:spPr>
          <a:xfrm>
            <a:off x="2009418" y="302005"/>
            <a:ext cx="10515600" cy="7511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400" dirty="0">
                <a:latin typeface="Times New Roman" panose="02020603050405020304" pitchFamily="18" charset="0"/>
                <a:cs typeface="Times New Roman" panose="02020603050405020304" pitchFamily="18" charset="0"/>
              </a:rPr>
              <a:t>3. Methods –</a:t>
            </a:r>
            <a:r>
              <a:rPr lang="ko-KR" altLang="en-US" sz="4400" dirty="0">
                <a:latin typeface="Times New Roman" panose="02020603050405020304" pitchFamily="18" charset="0"/>
                <a:cs typeface="Times New Roman" panose="02020603050405020304" pitchFamily="18" charset="0"/>
              </a:rPr>
              <a:t> </a:t>
            </a:r>
            <a:r>
              <a:rPr lang="en-US" altLang="ko-KR" sz="4400" dirty="0">
                <a:latin typeface="Times New Roman" panose="02020603050405020304" pitchFamily="18" charset="0"/>
                <a:cs typeface="Times New Roman" panose="02020603050405020304" pitchFamily="18" charset="0"/>
              </a:rPr>
              <a:t>Data</a:t>
            </a:r>
            <a:endParaRPr lang="zh-CN" alt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232560"/>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3203</TotalTime>
  <Words>3933</Words>
  <Application>Microsoft Office PowerPoint</Application>
  <PresentationFormat>Custom</PresentationFormat>
  <Paragraphs>938</Paragraphs>
  <Slides>52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等线</vt:lpstr>
      <vt:lpstr>等线 Light</vt:lpstr>
      <vt:lpstr>맑은 고딕</vt:lpstr>
      <vt:lpstr>Arial</vt:lpstr>
      <vt:lpstr>Calibri</vt:lpstr>
      <vt:lpstr>Calibri Light</vt:lpstr>
      <vt:lpstr>Times New Roman</vt:lpstr>
      <vt:lpstr>Wingdings</vt:lpstr>
      <vt:lpstr>Office 主题​​</vt:lpstr>
      <vt:lpstr>Which academic discipline has welcomed new papers in terms of citation?</vt:lpstr>
      <vt:lpstr>1. Introduction</vt:lpstr>
      <vt:lpstr>1. Introduction</vt:lpstr>
      <vt:lpstr>2. Related Work: Preferential attachment in scholarly network</vt:lpstr>
      <vt:lpstr>2. Related Work: Adapting network theory on citation network</vt:lpstr>
      <vt:lpstr>2. Related Work: Adapting network theory on citation network</vt:lpstr>
      <vt:lpstr>2. Related Work: Adapting network theory on citation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the winner?</vt:lpstr>
      <vt:lpstr>Who is the winner?</vt:lpstr>
      <vt:lpstr>References</vt:lpstr>
      <vt:lpstr>References</vt:lpstr>
      <vt:lpstr>References</vt:lpstr>
      <vt:lpstr>Thank you so much!</vt:lpstr>
    </vt:vector>
  </TitlesOfParts>
  <Company>Peking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 BU</dc:creator>
  <cp:lastModifiedBy>An, Juyoung</cp:lastModifiedBy>
  <cp:revision>272</cp:revision>
  <dcterms:created xsi:type="dcterms:W3CDTF">2017-02-22T20:57:06Z</dcterms:created>
  <dcterms:modified xsi:type="dcterms:W3CDTF">2017-07-29T15:39:07Z</dcterms:modified>
</cp:coreProperties>
</file>